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4" r:id="rId12"/>
    <p:sldId id="260" r:id="rId13"/>
    <p:sldId id="261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DBE"/>
    <a:srgbClr val="FDB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6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Адаптированная образовательная программа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дошкольного образования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для обучающихся с задержкой психического развития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государственного бюджетного дошкольного образовательного учреждения </a:t>
            </a:r>
            <a:endParaRPr lang="ru-RU" sz="2400" dirty="0" smtClean="0"/>
          </a:p>
          <a:p>
            <a:pPr algn="ctr"/>
            <a:r>
              <a:rPr lang="ru-RU" sz="2400" dirty="0" smtClean="0"/>
              <a:t>центра развития ребенка – детского сада №33 </a:t>
            </a:r>
            <a:endParaRPr lang="ru-RU" sz="2400" dirty="0" smtClean="0"/>
          </a:p>
          <a:p>
            <a:pPr algn="ctr"/>
            <a:r>
              <a:rPr lang="ru-RU" sz="2400" dirty="0" smtClean="0"/>
              <a:t>Красносельского района Санкт-Петербурга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59484" y="5729468"/>
            <a:ext cx="179641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  <a:endParaRPr lang="ru-RU" dirty="0" smtClean="0"/>
          </a:p>
          <a:p>
            <a:r>
              <a:rPr lang="ru-RU" dirty="0" smtClean="0"/>
              <a:t>          2024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572" y="2685485"/>
            <a:ext cx="7610355" cy="136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обучения</a:t>
            </a:r>
            <a:r>
              <a:rPr lang="ru-RU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3-7 лет.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pc="-5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Е.Ю.Денисова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27322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32030" y="388951"/>
            <a:ext cx="679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9824" y="1608899"/>
            <a:ext cx="7106856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обеспечение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98" y="-8682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05940" y="520065"/>
            <a:ext cx="7007225" cy="502602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R="428625" lvl="0" indent="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None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 условиях работы с детьми с ЗПР перед педагогическим коллективом встают новые задачи по взаимодействию с семьями обучающихся, так как их родители (законные представители) также нуждаются в специальной психолого-педагогической поддержке. Одной из важнейших задач является просветительско-консультативная работа с семьей, привлечение родителей (законных представителей) к активному сотрудничеству, так, как только в процессе совместной деятельности Организации и семьи удается максимально помочь ребенку в преодолении имеющихся недостатков и трудностей.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R="428625" lvl="0" indent="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None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При реализации задач социально-педагогического блока требуется тщательное планирование действий педагогических работников и крайняя корректность при общении с семьей.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овое поле 4"/>
          <p:cNvSpPr txBox="1"/>
          <p:nvPr/>
        </p:nvSpPr>
        <p:spPr>
          <a:xfrm>
            <a:off x="2221230" y="755332"/>
            <a:ext cx="5080000" cy="880110"/>
          </a:xfrm>
          <a:prstGeom prst="rect">
            <a:avLst/>
          </a:prstGeom>
        </p:spPr>
        <p:txBody>
          <a:bodyPr>
            <a:spAutoFit/>
          </a:bodyPr>
          <a:p>
            <a:pPr algn="ctr" defTabSz="266700">
              <a:lnSpc>
                <a:spcPct val="107000"/>
              </a:lnSpc>
            </a:pPr>
            <a:r>
              <a:rPr sz="1600" b="1">
                <a:latin typeface="Times New Roman" panose="02020603050405020304"/>
                <a:ea typeface="Calibri" panose="020F0502020204030204"/>
              </a:rPr>
              <a:t>Работа, обеспечивающая взаимодействие семьи и дошкольной организации, включает следующие направления</a:t>
            </a:r>
            <a:endParaRPr sz="1600" b="1">
              <a:latin typeface="Times New Roman" panose="02020603050405020304"/>
              <a:ea typeface="Calibri" panose="020F0502020204030204"/>
            </a:endParaRPr>
          </a:p>
        </p:txBody>
      </p:sp>
      <p:graphicFrame>
        <p:nvGraphicFramePr>
          <p:cNvPr id="6" name="Таблица 5"/>
          <p:cNvGraphicFramePr/>
          <p:nvPr>
            <p:custDataLst>
              <p:tags r:id="rId2"/>
            </p:custDataLst>
          </p:nvPr>
        </p:nvGraphicFramePr>
        <p:xfrm>
          <a:off x="986155" y="1861820"/>
          <a:ext cx="7515225" cy="422783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25805"/>
                <a:gridCol w="1664335"/>
                <a:gridCol w="5125085"/>
              </a:tblGrid>
              <a:tr h="547370"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№ п/п</a:t>
                      </a:r>
                      <a:endParaRPr sz="1400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Направления взаимодействия</a:t>
                      </a:r>
                      <a:endParaRPr sz="1400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Содержание работы</a:t>
                      </a:r>
                      <a:endParaRPr sz="1400"/>
                    </a:p>
                  </a:txBody>
                  <a:tcPr anchor="t" anchorCtr="0"/>
                </a:tc>
              </a:tr>
              <a:tr h="1225550"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1.</a:t>
                      </a:r>
                      <a:endParaRPr sz="1400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Аналитическое</a:t>
                      </a:r>
                      <a:endParaRPr sz="1400"/>
                    </a:p>
                  </a:txBody>
                  <a:tcPr anchor="t" anchorCtr="0"/>
                </a:tc>
                <a:tc>
                  <a:txBody>
                    <a:bodyPr/>
                    <a:p>
                      <a:pPr algn="just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Изучение семьи, выяснение образовательных потребностей ребёнка с ЗПР и предпочтений родителей (законных</a:t>
                      </a:r>
                      <a:endParaRPr sz="1400"/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представителей) для согласования воспитательных воздействий на ребенка;</a:t>
                      </a:r>
                      <a:endParaRPr sz="1400"/>
                    </a:p>
                  </a:txBody>
                  <a:tcPr anchor="t" anchorCtr="0"/>
                </a:tc>
              </a:tr>
              <a:tr h="1679575"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2.</a:t>
                      </a:r>
                      <a:endParaRPr sz="1400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Коммуникативно- деятельностное</a:t>
                      </a:r>
                      <a:endParaRPr sz="1400"/>
                    </a:p>
                  </a:txBody>
                  <a:tcPr anchor="t" anchorCtr="0"/>
                </a:tc>
                <a:tc>
                  <a:txBody>
                    <a:bodyPr/>
                    <a:p>
                      <a:pPr algn="just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Направлено на повышение педагогической культуры родителей (законных представителей); вовлечение родителей (законных представителей) в воспитательно - образовательный процесс; создание активной развивающей среды, обеспечивающей единые подходы к развитию личности в семье и детском коллективе.</a:t>
                      </a:r>
                      <a:endParaRPr sz="1400"/>
                    </a:p>
                  </a:txBody>
                  <a:tcPr anchor="t" anchorCtr="0"/>
                </a:tc>
              </a:tr>
              <a:tr h="775335"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3.</a:t>
                      </a:r>
                      <a:endParaRPr sz="1400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Информационное</a:t>
                      </a:r>
                      <a:endParaRPr sz="1400"/>
                    </a:p>
                  </a:txBody>
                  <a:tcPr anchor="t" anchorCtr="0"/>
                </a:tc>
                <a:tc>
                  <a:txBody>
                    <a:bodyPr/>
                    <a:p>
                      <a:pPr algn="just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/>
                        <a:t>Пропаганда и популяризация опыта деятельности ДОУ; создание открытого информационного пространства (сайт ДОУ, группы в социальных  сетях).</a:t>
                      </a:r>
                      <a:endParaRPr sz="1400"/>
                    </a:p>
                  </a:txBody>
                  <a:tcPr anchor="t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57450" y="1107440"/>
            <a:ext cx="6393180" cy="44602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Общие родительские собрания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Групповые родительские собрания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"День открытых дверей"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тематические доклады; 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плановые консультации; 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семинары; 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тренинги; 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"Круглые столы".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Проведение детских праздников и досугов, мастер-классов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Анкетирование и опросы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Беседы и консультации специалистов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Родительский час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Информационные стенды и тематические выставки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Выставки детских работ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3740" y="276225"/>
            <a:ext cx="884745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организации 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28625" indent="359410"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психолого-педагогической помощи семье: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420" y="253204"/>
            <a:ext cx="523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ГБДОУ ЦРР-д/с №33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3640" y="1102360"/>
            <a:ext cx="6876415" cy="334962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 1 по адресу ул. Добровольцев д.52 к.2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групп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Из них: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направленности:</a:t>
            </a:r>
            <a:endParaRPr lang="ru-RU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 года – ранний возраст – 2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– средний возраст – 3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– старший возраст – 1 группа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подготовительные к школе – 2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 - подготовительная к школе -1 группа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- средний возраст - 2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- старший возраст - 1 группа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2155" y="715010"/>
            <a:ext cx="5884545" cy="38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ГБДОУ ЦРР – д/с № 33 расположено в 2 зданиях:</a:t>
            </a: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3640" y="4566920"/>
            <a:ext cx="6876415" cy="216471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№2 по адресу ул. Добровольцев д.56 к.3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групп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1,5-2 года – ранний возраст – 2 группы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3-4 года – младший возраст – 3 группы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- старший возраст - 2 группы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4-7 лет – разновозрастная группа – 1 группа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Образовательная программа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/>
              <a:t>государственного бюджетного дошкольного образовательного учреждения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центра развития ребенка – детского сада №33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Красносельского района Санкт-Петербурга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59482" y="4777160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  <a:endParaRPr lang="ru-RU" dirty="0" smtClean="0"/>
          </a:p>
          <a:p>
            <a:r>
              <a:rPr lang="ru-RU" dirty="0" smtClean="0"/>
              <a:t>          2023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7984" y="5957893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Адрес электронной почты:  dc-33@mail.ru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7984" y="6375799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 сайта:                        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http://33krsl.dou.spb.ru/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649"/>
            <a:ext cx="9039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131" y="0"/>
            <a:ext cx="8611564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Государственного</a:t>
            </a:r>
            <a:r>
              <a:rPr lang="ru-RU" sz="20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бюджетного</a:t>
            </a:r>
            <a:r>
              <a:rPr lang="ru-RU" sz="20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</a:t>
            </a:r>
            <a:r>
              <a:rPr lang="ru-RU" sz="20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20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</a:t>
            </a:r>
            <a:r>
              <a:rPr lang="ru-RU" sz="20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</a:t>
            </a:r>
            <a:r>
              <a:rPr lang="ru-RU" sz="20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</a:t>
            </a:r>
            <a:r>
              <a:rPr lang="ru-RU" sz="20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 – детского сада № 33 Красносельского района                       Санкт-Петербурга (далее Программа)  составлена в</a:t>
            </a:r>
            <a:r>
              <a:rPr lang="ru-RU" sz="2000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 </a:t>
            </a: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-Федеральным государственным образовательным стандартом дошкольного образования (утвержден приказом Министерства образования и науки Российской Федерации от 17 октября 2013 г. № 1155. зарегистрировано Минюстом России 14 ноября 2013 г., регистрационный № 30384) (далее ФГОС ДО)); в редакции приказа Минпросвещения России от 8 ноября 2022 г. № 955, зарегистрировано в Минюсте России 6 февраля 2023 г., регистрационный № 72264);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- Федеральной адаптированной образовательной программой дошкольного образования (утверждена приказом Министерства просвещения Российской Федерации от 24 ноября 2022 г. № 1022, зарегистрировано Министерством юстиции Российской Федерации 27.01.2023, регистрационный № 72149) (далее ФАОП ДО), которая в свою очередь соответствует Порядку разработки и утверждения федеральных основных общеобразовательных программ, утвержденным приказом Министерства просвещения Российской Федерации от 30 сентября 2022 г. № 874 (зарегистрирован Министерством юстиции Российской Федерации 2 ноября 2022 г., регистрационный № 70809)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dankow.ru/wp-content/uploads/2018/04/cover_image_big-7822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270" y="4337685"/>
            <a:ext cx="1793875" cy="2378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6" name="Picture 6" descr="https://www.centrmag.ru/catalog/za11_0704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460" y="4337685"/>
            <a:ext cx="1725295" cy="2378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023" y="208344"/>
            <a:ext cx="8981954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4455" marR="50800" indent="450215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b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позволяет реализовать несколько основополагающих функций дошкольного уровня образования: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spcAft>
                <a:spcPts val="0"/>
              </a:spcAft>
              <a:buFontTx/>
              <a:buChar char="-"/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и воспитание ребёнка дошкольного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возраста как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представителям), равные, качественные условия ДО, вне зависимости от места проживания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495" y="243435"/>
            <a:ext cx="8542116" cy="27515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455" marR="50800" indent="450215" algn="just">
              <a:lnSpc>
                <a:spcPct val="90000"/>
              </a:lnSpc>
              <a:spcBef>
                <a:spcPts val="15"/>
              </a:spcBef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определяет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единые для Российской Федерации базовые объем и содержание дошкольного образования, осваиваемые обучающимися в организациях, осуществляющих образовательную деятельность, и планируемые результаты освоения образовательной программы. Федеральная программа разработана в соответствии с федеральным государственным образовательным стандартом дошкольного образования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6134" y="4948139"/>
            <a:ext cx="8252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из них предусматривается обязательная часть (не менее 60%) и часть, формируемая участниками образовательных отношений (не более 40%)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20773" y="3220145"/>
            <a:ext cx="835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Образовательная программа  включает три основных раздела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134" y="3882115"/>
            <a:ext cx="8252838" cy="86571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3929" y="4085864"/>
            <a:ext cx="197935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целевой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47052" y="4064613"/>
            <a:ext cx="2460225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одержательный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6317" y="4064612"/>
            <a:ext cx="2812649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организационный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091" y="635286"/>
            <a:ext cx="8484242" cy="27515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цели, задачи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формирования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Федеральной программы в младенческом, раннем, дошкольном возрастах, а также на этапе завершения освоения Федеральной программы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320" y="173621"/>
            <a:ext cx="661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целевом разделе </a:t>
            </a:r>
            <a:r>
              <a:rPr lang="ru-RU" sz="2400" b="1" i="1" dirty="0" smtClean="0"/>
              <a:t>Программы представлены: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8320" y="3386808"/>
            <a:ext cx="625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</a:t>
            </a:r>
            <a:r>
              <a:rPr lang="ru-RU" sz="2400" b="1" i="1" dirty="0" smtClean="0"/>
              <a:t>  </a:t>
            </a:r>
            <a:r>
              <a:rPr lang="ru-RU" sz="2400" b="1" i="1" dirty="0" smtClean="0">
                <a:solidFill>
                  <a:srgbClr val="FF0000"/>
                </a:solidFill>
              </a:rPr>
              <a:t>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091" y="3848473"/>
            <a:ext cx="8611565" cy="3083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 эстетическое, физическое развитие)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вариативных форм, способов, методов и средств реализации Федеральной программы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образовательной деятельности разных видов и культурных практик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34" y="931652"/>
            <a:ext cx="8947231" cy="407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поддержки детской инициативы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педагогического коллектива с семьями обучающихся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аправления и задачи коррекционно-развивающей работы с детьми дошкольного возраста с задержкой психического развития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содержательный раздел Программы входит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8020" y="235314"/>
            <a:ext cx="692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 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146" y="358815"/>
            <a:ext cx="785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организационном разделе </a:t>
            </a:r>
            <a:r>
              <a:rPr lang="ru-RU" sz="2400" b="1" i="1" dirty="0" smtClean="0"/>
              <a:t>программы представлены 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35" y="964636"/>
            <a:ext cx="8102278" cy="5262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Психолого-педагогические условия, обеспечивающие развитие ребенка с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задержкой психического развития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Организация предметно-пространственной развивающей образовательной среды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Финансовые условия реализации программы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Перечень методических материалов, средств обучения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Кадровые условия реализации Программы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Распорядок пребывания воспитанников в ДОУ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Требования и показатели организации образовательного процесса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Федеральный календарный план воспитательной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работы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5748" y="74859"/>
            <a:ext cx="9155576" cy="246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</a:t>
            </a: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дошкольного возраста с ОВЗ, индивидуальными особенностями его развития и состояния здоровья</a:t>
            </a:r>
            <a:endParaRPr lang="ru-RU" sz="24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18" y="2505590"/>
            <a:ext cx="2956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7437"/>
            <a:ext cx="9144000" cy="4046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1. реализация содержания адаптированной образовательной программы;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2. коррекция недостатков психофизического развития обучающихся с ОВЗ;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3. охрана и укрепление физического и психического здоровья обучающихся с ОВЗ, в том числе их эмоционального благополучия;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4. 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5.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педагогическим работником, родителями (законными представителями), другими детьми;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42" y="0"/>
            <a:ext cx="295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72" y="461665"/>
            <a:ext cx="8831483" cy="601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6.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 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7. формирование общей культуры личности обучающихся с ОВЗ,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8. формирование социокультурной среды, соответствующей психофизическим и индивидуальным особенностям развития обучающихся с ОВЗ; 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9. 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 с ОВЗ; 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23545" indent="363855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10. обеспечение преемственности целей, задач и содержания дошкольного и начального общего образования.</a:t>
            </a:r>
            <a:endParaRPr lang="ru-RU" sz="20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ABLE_ENDDRAG_ORIGIN_RECT" val="591*332"/>
  <p:tag name="TABLE_ENDDRAG_RECT" val="77*147*591*33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10461</Words>
  <Application>WPS Presentation</Application>
  <PresentationFormat>Экран (4:3)</PresentationFormat>
  <Paragraphs>183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Times New Roman</vt:lpstr>
      <vt:lpstr>Symbol</vt:lpstr>
      <vt:lpstr>Times New Roman</vt:lpstr>
      <vt:lpstr>Calibri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User</cp:lastModifiedBy>
  <cp:revision>20</cp:revision>
  <dcterms:created xsi:type="dcterms:W3CDTF">2023-09-07T19:08:00Z</dcterms:created>
  <dcterms:modified xsi:type="dcterms:W3CDTF">2024-09-06T13:46:58Z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718536234D75412AA51614896179465A_12</vt:lpwstr>
  </property>
  <property fmtid="{D5CDD505-2E9C-101B-9397-08002B2CF9AE}" pid="3" name="KSOProductBuildVer">
    <vt:lpwstr>1049-12.2.0.17562</vt:lpwstr>
  </property>
</Properties>
</file>