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1" r:id="rId6"/>
    <p:sldId id="262" r:id="rId7"/>
    <p:sldId id="264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 autoAdjust="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04A7-A419-4783-A3F7-B9FC901CEB19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C46D0-DE38-4971-8F01-5B2B1738C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C46D0-DE38-4971-8F01-5B2B1738C6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571744"/>
            <a:ext cx="7316085" cy="2928958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9600" b="1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 </a:t>
            </a:r>
            <a:r>
              <a:rPr lang="ru-RU" sz="9600" b="1" i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ТАКОЕ ОНР ?</a:t>
            </a:r>
            <a:endParaRPr lang="ru-RU" sz="9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5857892"/>
            <a:ext cx="3714776" cy="1000108"/>
          </a:xfrm>
        </p:spPr>
        <p:txBody>
          <a:bodyPr>
            <a:normAutofit/>
          </a:bodyPr>
          <a:lstStyle/>
          <a:p>
            <a:r>
              <a:rPr lang="ru-RU" sz="2000" dirty="0"/>
              <a:t>Подготовила учитель-логопед</a:t>
            </a:r>
          </a:p>
          <a:p>
            <a:r>
              <a:rPr lang="ru-RU" sz="2000" dirty="0"/>
              <a:t>Фомичева Т.А.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00306"/>
            <a:ext cx="8229600" cy="37147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Общее недоразвитие речи (ОНР) </a:t>
            </a:r>
            <a:r>
              <a:rPr lang="ru-RU" sz="2800" i="1" dirty="0">
                <a:solidFill>
                  <a:schemeClr val="tx2"/>
                </a:solidFill>
              </a:rPr>
              <a:t>– различные сложные речевые расстройства, при которых нарушается формирование всех компонентов речевой системы, то есть звуковой стороны (фонетики) и смысловой стороны (лексики, грамматики) при нормальном слухе и интеллекте.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378621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2800" b="1" i="1" dirty="0">
                <a:solidFill>
                  <a:schemeClr val="tx2"/>
                </a:solidFill>
              </a:rPr>
              <a:t>                         Причины появления ОНР:</a:t>
            </a:r>
            <a:br>
              <a:rPr lang="ru-RU" sz="2000" b="1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внутриутробная гипоксия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резус-конфликт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родовые травмы, асфиксии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черепно-мозговые травмы, частые инфекции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 (в   раннем возрасте)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неблагоприятная речевая среда</a:t>
            </a:r>
            <a:br>
              <a:rPr lang="ru-RU" sz="2800" i="1" dirty="0">
                <a:solidFill>
                  <a:schemeClr val="tx2"/>
                </a:solidFill>
              </a:rPr>
            </a:br>
            <a:r>
              <a:rPr lang="ru-RU" sz="2800" i="1" dirty="0">
                <a:solidFill>
                  <a:schemeClr val="tx2"/>
                </a:solidFill>
              </a:rPr>
              <a:t>- дефицит внимания и общения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78581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Основные признаки ОНР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286124"/>
            <a:ext cx="7429552" cy="2928958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ru-RU" sz="2000" i="1" dirty="0">
                <a:solidFill>
                  <a:srgbClr val="7030A0"/>
                </a:solidFill>
              </a:rPr>
              <a:t> позднее начало речи (первые слова появляются  к 3-4, в крайних случаях и к 5 годам)</a:t>
            </a:r>
            <a:br>
              <a:rPr lang="ru-RU" sz="2000" i="1" dirty="0">
                <a:solidFill>
                  <a:srgbClr val="7030A0"/>
                </a:solidFill>
              </a:rPr>
            </a:br>
            <a:r>
              <a:rPr lang="ru-RU" sz="2000" i="1" dirty="0">
                <a:solidFill>
                  <a:srgbClr val="7030A0"/>
                </a:solidFill>
              </a:rPr>
              <a:t>- скудный словарный запас</a:t>
            </a:r>
            <a:br>
              <a:rPr lang="ru-RU" sz="2000" i="1" dirty="0">
                <a:solidFill>
                  <a:srgbClr val="7030A0"/>
                </a:solidFill>
              </a:rPr>
            </a:br>
            <a:r>
              <a:rPr lang="ru-RU" sz="2000" i="1" dirty="0">
                <a:solidFill>
                  <a:srgbClr val="7030A0"/>
                </a:solidFill>
              </a:rPr>
              <a:t>- </a:t>
            </a:r>
            <a:r>
              <a:rPr lang="ru-RU" sz="2000" i="1" dirty="0" err="1">
                <a:solidFill>
                  <a:srgbClr val="7030A0"/>
                </a:solidFill>
              </a:rPr>
              <a:t>аграмматизмы</a:t>
            </a:r>
            <a:br>
              <a:rPr lang="ru-RU" sz="2000" i="1" dirty="0">
                <a:solidFill>
                  <a:srgbClr val="7030A0"/>
                </a:solidFill>
              </a:rPr>
            </a:br>
            <a:r>
              <a:rPr lang="ru-RU" sz="2000" i="1" dirty="0">
                <a:solidFill>
                  <a:srgbClr val="7030A0"/>
                </a:solidFill>
              </a:rPr>
              <a:t>- дефекты произношения</a:t>
            </a:r>
            <a:br>
              <a:rPr lang="ru-RU" sz="2000" i="1" dirty="0">
                <a:solidFill>
                  <a:srgbClr val="7030A0"/>
                </a:solidFill>
              </a:rPr>
            </a:br>
            <a:r>
              <a:rPr lang="ru-RU" sz="2000" i="1" dirty="0">
                <a:solidFill>
                  <a:srgbClr val="7030A0"/>
                </a:solidFill>
              </a:rPr>
              <a:t>- экспрессивная речь отстаёт от </a:t>
            </a:r>
            <a:r>
              <a:rPr lang="ru-RU" sz="2000" i="1" dirty="0" err="1">
                <a:solidFill>
                  <a:srgbClr val="7030A0"/>
                </a:solidFill>
              </a:rPr>
              <a:t>импрессивной</a:t>
            </a:r>
            <a:r>
              <a:rPr lang="ru-RU" sz="2000" i="1" dirty="0">
                <a:solidFill>
                  <a:srgbClr val="7030A0"/>
                </a:solidFill>
              </a:rPr>
              <a:t>, то есть ребёнок, понимая речь, обращённую к нему, не может сам правильно выразить свои мысли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92869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Психические особенности детей с ОНР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571876"/>
            <a:ext cx="7715304" cy="292895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sz="2000" i="1" dirty="0">
                <a:solidFill>
                  <a:srgbClr val="7030A0"/>
                </a:solidFill>
              </a:rPr>
              <a:t>неустойчивость внимания, снижение вербальной памяти и продуктивности запоминания, отставание в развитии словесно-логического мышления; </a:t>
            </a:r>
          </a:p>
          <a:p>
            <a:pPr algn="just"/>
            <a:r>
              <a:rPr lang="ru-RU" sz="2000" i="1" dirty="0">
                <a:solidFill>
                  <a:srgbClr val="7030A0"/>
                </a:solidFill>
              </a:rPr>
              <a:t>- неумение вовремя включиться в учебно-игровую деятельность или переключиться с одного объекта на другой; </a:t>
            </a:r>
          </a:p>
          <a:p>
            <a:pPr algn="just"/>
            <a:r>
              <a:rPr lang="ru-RU" sz="2000" i="1" dirty="0">
                <a:solidFill>
                  <a:srgbClr val="7030A0"/>
                </a:solidFill>
              </a:rPr>
              <a:t>-быстрая утомляемость, отвлекаемость, повышенная истощаемость, что ведет к появлению различного рода ошибок при выполнении заданий;</a:t>
            </a:r>
          </a:p>
          <a:p>
            <a:pPr algn="just"/>
            <a:r>
              <a:rPr lang="ru-RU" sz="2000" i="1" dirty="0">
                <a:solidFill>
                  <a:srgbClr val="7030A0"/>
                </a:solidFill>
              </a:rPr>
              <a:t>- малая активность, пассивность в общении.</a:t>
            </a:r>
          </a:p>
          <a:p>
            <a:pPr algn="just"/>
            <a:endParaRPr lang="ru-RU" sz="14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71438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</a:rPr>
              <a:t>Состояние двигательной сферы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286124"/>
            <a:ext cx="8215370" cy="335758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2200" dirty="0">
                <a:solidFill>
                  <a:srgbClr val="7030A0"/>
                </a:solidFill>
              </a:rPr>
              <a:t>-     </a:t>
            </a:r>
            <a:r>
              <a:rPr lang="ru-RU" sz="2200" i="1" dirty="0">
                <a:solidFill>
                  <a:srgbClr val="7030A0"/>
                </a:solidFill>
              </a:rPr>
              <a:t>общая </a:t>
            </a:r>
            <a:r>
              <a:rPr lang="ru-RU" sz="2200" i="1" dirty="0" err="1">
                <a:solidFill>
                  <a:srgbClr val="7030A0"/>
                </a:solidFill>
              </a:rPr>
              <a:t>психо-соматическая</a:t>
            </a:r>
            <a:r>
              <a:rPr lang="ru-RU" sz="2200" i="1" dirty="0">
                <a:solidFill>
                  <a:srgbClr val="7030A0"/>
                </a:solidFill>
              </a:rPr>
              <a:t> </a:t>
            </a:r>
            <a:r>
              <a:rPr lang="ru-RU" sz="2200" i="1" dirty="0" err="1">
                <a:solidFill>
                  <a:srgbClr val="7030A0"/>
                </a:solidFill>
              </a:rPr>
              <a:t>ослабленность</a:t>
            </a:r>
            <a:r>
              <a:rPr lang="ru-RU" sz="2200" i="1" dirty="0">
                <a:solidFill>
                  <a:srgbClr val="7030A0"/>
                </a:solidFill>
              </a:rPr>
              <a:t>; </a:t>
            </a:r>
          </a:p>
          <a:p>
            <a:pPr algn="just">
              <a:buFontTx/>
              <a:buChar char="-"/>
            </a:pPr>
            <a:r>
              <a:rPr lang="ru-RU" sz="2200" i="1" dirty="0">
                <a:solidFill>
                  <a:srgbClr val="7030A0"/>
                </a:solidFill>
              </a:rPr>
              <a:t>отставание в развитии двигательной сферы: движения плохо координированы, скорость и четкость их выполнения снижены;</a:t>
            </a:r>
          </a:p>
          <a:p>
            <a:pPr algn="just">
              <a:buFontTx/>
              <a:buChar char="-"/>
            </a:pPr>
            <a:r>
              <a:rPr lang="ru-RU" sz="2200" i="1" dirty="0">
                <a:solidFill>
                  <a:srgbClr val="7030A0"/>
                </a:solidFill>
              </a:rPr>
              <a:t>трудности при выполнении движений по словесной инструкции; </a:t>
            </a:r>
          </a:p>
          <a:p>
            <a:pPr algn="just">
              <a:buFontTx/>
              <a:buChar char="-"/>
            </a:pPr>
            <a:r>
              <a:rPr lang="ru-RU" sz="2200" i="1" dirty="0">
                <a:solidFill>
                  <a:srgbClr val="7030A0"/>
                </a:solidFill>
              </a:rPr>
              <a:t>недостаточная координация движений во всех видах моторики: общей, мимической, мелкой и артикуляционной; </a:t>
            </a:r>
          </a:p>
          <a:p>
            <a:pPr algn="just">
              <a:buFontTx/>
              <a:buChar char="-"/>
            </a:pPr>
            <a:r>
              <a:rPr lang="ru-RU" sz="2200" i="1" dirty="0">
                <a:solidFill>
                  <a:srgbClr val="7030A0"/>
                </a:solidFill>
              </a:rPr>
              <a:t>изменение мышечного тонуса  артикуляционной мускулатуры, затруднение в тонких артикуляционных дифференцировках, ограниченные возможности произвольных движений;</a:t>
            </a:r>
          </a:p>
          <a:p>
            <a:pPr algn="just">
              <a:buFontTx/>
              <a:buChar char="-"/>
            </a:pPr>
            <a:r>
              <a:rPr lang="ru-RU" sz="2200" i="1" dirty="0">
                <a:solidFill>
                  <a:srgbClr val="7030A0"/>
                </a:solidFill>
              </a:rPr>
              <a:t>недостаточная координация пальцев рук, замедленность и неловкость движений, </a:t>
            </a:r>
            <a:r>
              <a:rPr lang="ru-RU" sz="2200" i="1" dirty="0" err="1">
                <a:solidFill>
                  <a:srgbClr val="7030A0"/>
                </a:solidFill>
              </a:rPr>
              <a:t>застревание</a:t>
            </a:r>
            <a:r>
              <a:rPr lang="ru-RU" sz="2200" i="1" dirty="0">
                <a:solidFill>
                  <a:srgbClr val="7030A0"/>
                </a:solidFill>
              </a:rPr>
              <a:t> на одной позе.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992"/>
            <a:ext cx="8229600" cy="5715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chemeClr val="tx2"/>
                </a:solidFill>
              </a:rPr>
              <a:t>Уровни речевого развития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2928934"/>
            <a:ext cx="4429156" cy="378621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2300" b="1" i="1" dirty="0">
                <a:solidFill>
                  <a:schemeClr val="tx2"/>
                </a:solidFill>
              </a:rPr>
              <a:t>I</a:t>
            </a:r>
            <a:r>
              <a:rPr lang="ru-RU" sz="2300" b="1" i="1" dirty="0">
                <a:solidFill>
                  <a:schemeClr val="tx2"/>
                </a:solidFill>
              </a:rPr>
              <a:t> </a:t>
            </a:r>
            <a:r>
              <a:rPr lang="en-US" sz="2300" b="1" i="1" dirty="0">
                <a:solidFill>
                  <a:schemeClr val="tx2"/>
                </a:solidFill>
              </a:rPr>
              <a:t> </a:t>
            </a:r>
            <a:r>
              <a:rPr lang="ru-RU" sz="2300" b="1" i="1" dirty="0">
                <a:solidFill>
                  <a:schemeClr val="tx2"/>
                </a:solidFill>
              </a:rPr>
              <a:t>уровень</a:t>
            </a:r>
            <a:r>
              <a:rPr lang="en-US" sz="2300" b="1" i="1" dirty="0">
                <a:solidFill>
                  <a:schemeClr val="tx2"/>
                </a:solidFill>
              </a:rPr>
              <a:t> </a:t>
            </a:r>
            <a:r>
              <a:rPr lang="ru-RU" sz="2300" b="1" i="1" dirty="0">
                <a:solidFill>
                  <a:schemeClr val="tx2"/>
                </a:solidFill>
              </a:rPr>
              <a:t> </a:t>
            </a:r>
            <a:r>
              <a:rPr lang="ru-RU" sz="2300" i="1" dirty="0">
                <a:solidFill>
                  <a:schemeClr val="tx2"/>
                </a:solidFill>
              </a:rPr>
              <a:t>-</a:t>
            </a:r>
            <a:r>
              <a:rPr lang="en-US" sz="2300" i="1" dirty="0">
                <a:solidFill>
                  <a:schemeClr val="tx2"/>
                </a:solidFill>
              </a:rPr>
              <a:t> </a:t>
            </a:r>
            <a:r>
              <a:rPr lang="ru-RU" sz="2300" i="1" dirty="0">
                <a:solidFill>
                  <a:schemeClr val="tx2"/>
                </a:solidFill>
              </a:rPr>
              <a:t> характеризуется отсутствием речи (т.е. «</a:t>
            </a:r>
            <a:r>
              <a:rPr lang="ru-RU" sz="2300" i="1" dirty="0" err="1">
                <a:solidFill>
                  <a:schemeClr val="tx2"/>
                </a:solidFill>
              </a:rPr>
              <a:t>безречевые</a:t>
            </a:r>
            <a:r>
              <a:rPr lang="ru-RU" sz="2300" i="1" dirty="0">
                <a:solidFill>
                  <a:schemeClr val="tx2"/>
                </a:solidFill>
              </a:rPr>
              <a:t> дети». Такие дети пользуются “</a:t>
            </a:r>
            <a:r>
              <a:rPr lang="ru-RU" sz="2300" i="1" dirty="0" err="1">
                <a:solidFill>
                  <a:schemeClr val="tx2"/>
                </a:solidFill>
              </a:rPr>
              <a:t>лепетными</a:t>
            </a:r>
            <a:r>
              <a:rPr lang="ru-RU" sz="2300" i="1" dirty="0">
                <a:solidFill>
                  <a:schemeClr val="tx2"/>
                </a:solidFill>
              </a:rPr>
              <a:t>” словами, звукоподражаниями, сопровождают “высказывания” мимикой и жестами. Например, “</a:t>
            </a:r>
            <a:r>
              <a:rPr lang="ru-RU" sz="2300" i="1" dirty="0" err="1">
                <a:solidFill>
                  <a:schemeClr val="tx2"/>
                </a:solidFill>
              </a:rPr>
              <a:t>би-би</a:t>
            </a:r>
            <a:r>
              <a:rPr lang="ru-RU" sz="2300" i="1" dirty="0">
                <a:solidFill>
                  <a:schemeClr val="tx2"/>
                </a:solidFill>
              </a:rPr>
              <a:t>” может означать самолет, самосвал, пароход.</a:t>
            </a:r>
            <a:endParaRPr lang="en-US" sz="2300" i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ru-RU" sz="2300" b="1" i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ru-RU" sz="2300" b="1" i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endParaRPr lang="ru-RU" sz="2300" b="1" i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en-US" sz="2300" b="1" i="1" dirty="0">
                <a:solidFill>
                  <a:schemeClr val="tx2"/>
                </a:solidFill>
              </a:rPr>
              <a:t>III</a:t>
            </a:r>
            <a:r>
              <a:rPr lang="ru-RU" sz="2300" b="1" i="1" dirty="0">
                <a:solidFill>
                  <a:schemeClr val="tx2"/>
                </a:solidFill>
              </a:rPr>
              <a:t>  уровень</a:t>
            </a:r>
            <a:r>
              <a:rPr lang="en-US" sz="2300" b="1" i="1" dirty="0">
                <a:solidFill>
                  <a:schemeClr val="tx2"/>
                </a:solidFill>
              </a:rPr>
              <a:t> - </a:t>
            </a:r>
            <a:r>
              <a:rPr lang="ru-RU" sz="2300" b="1" i="1" dirty="0">
                <a:solidFill>
                  <a:schemeClr val="tx2"/>
                </a:solidFill>
              </a:rPr>
              <a:t> </a:t>
            </a:r>
            <a:r>
              <a:rPr lang="ru-RU" sz="2300" i="1" dirty="0">
                <a:solidFill>
                  <a:schemeClr val="tx2"/>
                </a:solidFill>
              </a:rPr>
              <a:t>характеризуется неточным знанием и употреблением многих слов; в активном словаре преобладают существительные и глаголы. Страдает словообразование, затруднен подбор однокоренных слов; характерны ошибки в употреблении предлогов, в согласовании слов, при построении предложений. Звукопроизношение не соответствует возрастной норме; не различаются на слух и в произношении близкие звуки, искажается  звуковая структура и звуковой состав слов.</a:t>
            </a:r>
            <a:r>
              <a:rPr lang="en-US" sz="2300" i="1" dirty="0">
                <a:solidFill>
                  <a:schemeClr val="tx2"/>
                </a:solidFill>
              </a:rPr>
              <a:t> </a:t>
            </a:r>
            <a:r>
              <a:rPr lang="ru-RU" sz="2300" i="1" dirty="0">
                <a:solidFill>
                  <a:schemeClr val="tx2"/>
                </a:solidFill>
              </a:rPr>
              <a:t>Связное речевое высказывание отличается отсутствием чёткости, последовательности изложения, в нем отражается внешняя сторона явлений и не учитываются их существенные признаки, причинно-следственные отношения.</a:t>
            </a:r>
          </a:p>
          <a:p>
            <a:pPr>
              <a:buNone/>
            </a:pPr>
            <a:endParaRPr lang="ru-RU" sz="1400" i="1" dirty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>
              <a:solidFill>
                <a:schemeClr val="tx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928934"/>
            <a:ext cx="4357718" cy="3786214"/>
          </a:xfrm>
        </p:spPr>
        <p:txBody>
          <a:bodyPr>
            <a:noAutofit/>
          </a:bodyPr>
          <a:lstStyle/>
          <a:p>
            <a:pPr marL="342000" indent="-342000" algn="just">
              <a:buNone/>
            </a:pPr>
            <a:r>
              <a:rPr lang="en-US" sz="1100" b="1" i="1" dirty="0">
                <a:solidFill>
                  <a:schemeClr val="tx2"/>
                </a:solidFill>
              </a:rPr>
              <a:t>II </a:t>
            </a:r>
            <a:r>
              <a:rPr lang="ru-RU" sz="1100" b="1" i="1" dirty="0">
                <a:solidFill>
                  <a:schemeClr val="tx2"/>
                </a:solidFill>
              </a:rPr>
              <a:t>уровень </a:t>
            </a:r>
            <a:r>
              <a:rPr lang="ru-RU" sz="1100" i="1" dirty="0">
                <a:solidFill>
                  <a:schemeClr val="tx2"/>
                </a:solidFill>
              </a:rPr>
              <a:t>- кроме жестов и “</a:t>
            </a:r>
            <a:r>
              <a:rPr lang="ru-RU" sz="1100" i="1" dirty="0" err="1">
                <a:solidFill>
                  <a:schemeClr val="tx2"/>
                </a:solidFill>
              </a:rPr>
              <a:t>лепетных</a:t>
            </a:r>
            <a:r>
              <a:rPr lang="ru-RU" sz="1100" i="1" dirty="0">
                <a:solidFill>
                  <a:schemeClr val="tx2"/>
                </a:solidFill>
              </a:rPr>
              <a:t>” слов появляются хотя и искажённые, но достаточно постоянные общеупотребительные слова; появляется фразовая речь (фразы искажены в фонетическом и грамматическом отношении); остается резко выраженный </a:t>
            </a:r>
            <a:r>
              <a:rPr lang="ru-RU" sz="1100" i="1" dirty="0" err="1">
                <a:solidFill>
                  <a:schemeClr val="tx2"/>
                </a:solidFill>
              </a:rPr>
              <a:t>аграмматизм</a:t>
            </a:r>
            <a:r>
              <a:rPr lang="ru-RU" sz="1100" i="1" dirty="0">
                <a:solidFill>
                  <a:schemeClr val="tx2"/>
                </a:solidFill>
              </a:rPr>
              <a:t>.</a:t>
            </a:r>
            <a:r>
              <a:rPr lang="en-US" sz="1100" i="1" dirty="0">
                <a:solidFill>
                  <a:schemeClr val="tx2"/>
                </a:solidFill>
              </a:rPr>
              <a:t> </a:t>
            </a:r>
            <a:r>
              <a:rPr lang="ru-RU" sz="1100" i="1" dirty="0">
                <a:solidFill>
                  <a:schemeClr val="tx2"/>
                </a:solidFill>
              </a:rPr>
              <a:t>Понимание обращенной речи остается неполным, так как многие грамматические формы различаются детьми недостаточно.</a:t>
            </a:r>
            <a:endParaRPr lang="ru-RU" sz="1100" b="1" i="1" dirty="0">
              <a:solidFill>
                <a:schemeClr val="tx2"/>
              </a:solidFill>
            </a:endParaRPr>
          </a:p>
          <a:p>
            <a:pPr marL="342000" indent="-342000">
              <a:buNone/>
            </a:pPr>
            <a:endParaRPr lang="ru-RU" sz="1100" b="1" i="1" dirty="0">
              <a:solidFill>
                <a:schemeClr val="tx2"/>
              </a:solidFill>
            </a:endParaRPr>
          </a:p>
          <a:p>
            <a:pPr marL="342000" indent="-342000">
              <a:buNone/>
            </a:pPr>
            <a:r>
              <a:rPr lang="en-US" sz="1100" b="1" i="1" dirty="0">
                <a:solidFill>
                  <a:schemeClr val="tx2"/>
                </a:solidFill>
              </a:rPr>
              <a:t>IV </a:t>
            </a:r>
            <a:r>
              <a:rPr lang="ru-RU" sz="1100" b="1" i="1" dirty="0">
                <a:solidFill>
                  <a:schemeClr val="tx2"/>
                </a:solidFill>
              </a:rPr>
              <a:t>уровень </a:t>
            </a:r>
            <a:r>
              <a:rPr lang="ru-RU" sz="1100" i="1" dirty="0">
                <a:solidFill>
                  <a:schemeClr val="tx2"/>
                </a:solidFill>
              </a:rPr>
              <a:t>– дети испытывают специфические затруднения в звукопроизношении и повторении слов со сложным слоговым составом, имеют низкий уровень фонематического восприятия, допускают ошибки при словообразовании и словоизменении. Словарь достаточно разнообразен, однако дети не всегда точно знают и понимают значение редко встречающихся слов, антонимов и синонимов, пословиц и поговорок и т. д.  Ошибки встречаются в незначительных количествах и носят непостоянный характер. Причем, если предложить детям сравнить верный и неверный ответы, то ими будет сделан правильный выбор.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42862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2"/>
                </a:solidFill>
              </a:rPr>
              <a:t>Направления коррекционной работы с дошкольниками с ОНР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5" y="2214554"/>
          <a:ext cx="8858311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4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Развитие речевого аппарата, звуковой  и интонационной культуры 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Развитие фонетико-фонематических процессов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Обогащение и уточнение словаря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Совершенствование грамматического строя 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Развитие связной диалогической и монологической речи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Развитие тонкой моторики рук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dirty="0">
                          <a:solidFill>
                            <a:schemeClr val="bg1"/>
                          </a:solidFill>
                        </a:rPr>
                        <a:t>Развитие психических процессов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175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Массаж языка;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Артикуляционные упражнения;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Дыхательные упражнения, </a:t>
                      </a:r>
                      <a:r>
                        <a:rPr lang="ru-RU" sz="900" i="1" dirty="0" err="1">
                          <a:solidFill>
                            <a:schemeClr val="tx2"/>
                          </a:solidFill>
                        </a:rPr>
                        <a:t>направ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-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ленные на усиление и удлинение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воздушной струи;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Знакомство со звуками русского языка, представление  о гласных и согласных звуках, твёрдых и мягких согласных;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Представление   об органах артикуляции, их участии в произнесении тех или иных звуков;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Уточнение и воспроизведение правильных способов произнесения звуков;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различение, </a:t>
                      </a:r>
                      <a:r>
                        <a:rPr lang="ru-RU" sz="900" i="1" dirty="0" err="1">
                          <a:solidFill>
                            <a:schemeClr val="tx2"/>
                          </a:solidFill>
                        </a:rPr>
                        <a:t>воспро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- изведение и </a:t>
                      </a:r>
                      <a:r>
                        <a:rPr lang="ru-RU" sz="900" i="1" dirty="0" err="1">
                          <a:solidFill>
                            <a:schemeClr val="tx2"/>
                          </a:solidFill>
                        </a:rPr>
                        <a:t>варьиро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- </a:t>
                      </a:r>
                      <a:r>
                        <a:rPr lang="ru-RU" sz="900" i="1" dirty="0" err="1">
                          <a:solidFill>
                            <a:schemeClr val="tx2"/>
                          </a:solidFill>
                        </a:rPr>
                        <a:t>вание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интонацией.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Определение акустических характеристик звука;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Составление схемы слова, подбор слов к готовой схеме;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Узнавание звука в звуковом ряду, в словах;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п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одсчёт повторяющихся звуков в словах;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Выделение звуков в начале и в конце слов, определение положения заданного звука в слове, подбор слов на заданный звук;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Соотнесение количества слогов с количеством гласных звуков; подсчёт и </a:t>
                      </a:r>
                      <a:r>
                        <a:rPr lang="ru-RU" sz="900" i="1" dirty="0" err="1">
                          <a:solidFill>
                            <a:schemeClr val="tx2"/>
                          </a:solidFill>
                        </a:rPr>
                        <a:t>отхлопывание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слогов в словах;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Подбор слов на заданный слог.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Тематические беседы с целью расширения объёма словаря;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Т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ематические игры;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Р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азъяснение ребенком значения слов и применение слов в контексте предложения, загадки или стихотворения;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К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лассификация слов (или картинок) по тематическим группам;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С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оставление словосочетаний, предложений и рассказов по опорным словам или картинкам.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Р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азличение частей речи на существитель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ные, 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прилагательные, глаголы, предлоги;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Игры на изменение существительных и прилагательных по родам, числам и падежам;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П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одбор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однокоренных слов;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И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зменение глаголов по временам,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лицам;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Представление о предлогах, 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различение простых  предлогов между собой, простых и сложных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предлогов;</a:t>
                      </a:r>
                      <a:endParaRPr lang="ru-RU" sz="900" i="1" dirty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С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огласование слов в словосочетаниях;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Составление и распространение предложений.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Р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азвёрнутые ответы на вопросы, участие в беседах, формулирование вопросов в контексте бытовых и игровых ситуаций, бесед, обсуждений;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Рассказы по вопросам взрослого о себе, о каком-либо предмете, животном, явлении;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Участие в коллективном рассказе или пересказе;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Самостоятельные пересказы и рассказы по опорным</a:t>
                      </a: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картинкам, серии картинок, схеме, сюжетной картине.</a:t>
                      </a:r>
                      <a:endParaRPr lang="ru-RU" sz="9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Пальчиковая гимнастика, самостоятельный массаж рук;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baseline="0" dirty="0">
                          <a:solidFill>
                            <a:schemeClr val="tx2"/>
                          </a:solidFill>
                        </a:rPr>
                        <a:t> И</a:t>
                      </a: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гры со вкладышами, конструкторы, нанизывание предметов, шнуровки и проч.;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Обведение рисунков по контуру, дорисовка деталей рисунков, штриховка и закрашивание крупных и мелких деталей рисунка;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Обводка и печатание букв в прописи.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Определение намеренных ошибок в речи взрослого с целью развития речевого внимания и восприятия;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Словотворчество; 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900" i="1" dirty="0">
                          <a:solidFill>
                            <a:schemeClr val="tx2"/>
                          </a:solidFill>
                        </a:rPr>
                        <a:t> Игры с рисунками на развитие внимания, мышления, памяти (сходство, различия, группирование и проч.)</a:t>
                      </a:r>
                    </a:p>
                    <a:p>
                      <a:endParaRPr lang="ru-RU" sz="9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1047</Words>
  <Application>Microsoft Office PowerPoint</Application>
  <PresentationFormat>Экран (4:3)</PresentationFormat>
  <Paragraphs>78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Тема Office</vt:lpstr>
      <vt:lpstr>ЧТО ТАКОЕ ОНР ?</vt:lpstr>
      <vt:lpstr>Общее недоразвитие речи (ОНР) – различные сложные речевые расстройства, при которых нарушается формирование всех компонентов речевой системы, то есть звуковой стороны (фонетики) и смысловой стороны (лексики, грамматики) при нормальном слухе и интеллекте.</vt:lpstr>
      <vt:lpstr>                         Причины появления ОНР: - внутриутробная гипоксия - резус-конфликт - родовые травмы, асфиксии - черепно-мозговые травмы, частые инфекции  (в   раннем возрасте) - неблагоприятная речевая среда - дефицит внимания и общения</vt:lpstr>
      <vt:lpstr>Основные признаки ОНР</vt:lpstr>
      <vt:lpstr>Психические особенности детей с ОНР</vt:lpstr>
      <vt:lpstr>Состояние двигательной сферы</vt:lpstr>
      <vt:lpstr>Уровни речевого развития</vt:lpstr>
      <vt:lpstr>Направления коррекционной работы с дошкольниками с ОНР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ОНР?</dc:title>
  <dc:creator>Dimon</dc:creator>
  <cp:lastModifiedBy>tafo2007@yndex.ru</cp:lastModifiedBy>
  <cp:revision>67</cp:revision>
  <dcterms:created xsi:type="dcterms:W3CDTF">2017-11-30T13:39:26Z</dcterms:created>
  <dcterms:modified xsi:type="dcterms:W3CDTF">2025-09-21T16:08:06Z</dcterms:modified>
</cp:coreProperties>
</file>