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4" r:id="rId11"/>
    <p:sldId id="260" r:id="rId12"/>
    <p:sldId id="261" r:id="rId13"/>
    <p:sldId id="270" r:id="rId14"/>
    <p:sldId id="271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DBE"/>
    <a:srgbClr val="FDB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09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F0A4F-5298-44BD-8E6A-8BBFE9329651}" type="datetimeFigureOut">
              <a:rPr lang="ru-RU" smtClean="0"/>
              <a:t>07.10.2025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19D74-A708-4E7A-92B1-BC2475DE9AD6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3270" y="1053297"/>
            <a:ext cx="767401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70C0"/>
                </a:solidFill>
              </a:rPr>
              <a:t>Адаптированная образовательная программа</a:t>
            </a: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</a:rPr>
              <a:t>Дошкольного образования </a:t>
            </a: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</a:rPr>
              <a:t>для обучающихся с нарушениями слуха </a:t>
            </a:r>
          </a:p>
          <a:p>
            <a:pPr algn="ctr"/>
            <a:r>
              <a:rPr lang="ru-RU" sz="2400" b="1" i="1" dirty="0" smtClean="0">
                <a:solidFill>
                  <a:srgbClr val="0070C0"/>
                </a:solidFill>
              </a:rPr>
              <a:t>(глухих, слабослышащих и позднооглохших, перенесших операцию по кохлеарной имплантации)</a:t>
            </a:r>
            <a:endParaRPr lang="ru-RU" sz="2400" dirty="0" smtClean="0"/>
          </a:p>
          <a:p>
            <a:pPr algn="ctr"/>
            <a:r>
              <a:rPr lang="ru-RU" sz="2400" dirty="0" smtClean="0"/>
              <a:t>государственного бюджетного дошкольного образовательного учреждения </a:t>
            </a:r>
          </a:p>
          <a:p>
            <a:pPr algn="ctr"/>
            <a:r>
              <a:rPr lang="ru-RU" sz="2400" dirty="0" smtClean="0"/>
              <a:t>центра развития ребенка – детского сада №33 </a:t>
            </a:r>
          </a:p>
          <a:p>
            <a:pPr algn="ctr"/>
            <a:r>
              <a:rPr lang="ru-RU" sz="2400" dirty="0" smtClean="0"/>
              <a:t>Красносельского района Санкт-Петербурга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4259484" y="5729468"/>
            <a:ext cx="1821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Санкт-Петербург</a:t>
            </a:r>
          </a:p>
          <a:p>
            <a:r>
              <a:rPr lang="ru-RU" dirty="0" smtClean="0"/>
              <a:t>          2025</a:t>
            </a:r>
            <a:endParaRPr lang="ru-RU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6823" y="2476570"/>
            <a:ext cx="7610355" cy="13644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9215" marR="1905" algn="ctr">
              <a:lnSpc>
                <a:spcPts val="1360"/>
              </a:lnSpc>
              <a:spcAft>
                <a:spcPts val="0"/>
              </a:spcAft>
              <a:tabLst>
                <a:tab pos="222250" algn="l"/>
              </a:tabLst>
            </a:pP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9215" marR="1905" algn="ctr">
              <a:lnSpc>
                <a:spcPts val="1360"/>
              </a:lnSpc>
              <a:spcAft>
                <a:spcPts val="0"/>
              </a:spcAft>
              <a:tabLst>
                <a:tab pos="222250" algn="l"/>
              </a:tabLs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ПАРЦИАЛЬНАЯ ПРОГРАММА </a:t>
            </a:r>
          </a:p>
          <a:p>
            <a:pPr marL="69215" marR="1905" algn="ctr">
              <a:lnSpc>
                <a:spcPts val="1360"/>
              </a:lnSpc>
              <a:spcAft>
                <a:spcPts val="0"/>
              </a:spcAft>
              <a:tabLst>
                <a:tab pos="222250" algn="l"/>
              </a:tabLs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9215" marR="1905" algn="ctr">
              <a:lnSpc>
                <a:spcPts val="1360"/>
              </a:lnSpc>
              <a:spcAft>
                <a:spcPts val="0"/>
              </a:spcAft>
              <a:tabLst>
                <a:tab pos="222250" algn="l"/>
              </a:tabLs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обучения</a:t>
            </a:r>
            <a:r>
              <a:rPr lang="ru-RU" b="1" spc="-3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плаванию</a:t>
            </a:r>
            <a:r>
              <a:rPr lang="ru-RU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детей</a:t>
            </a:r>
            <a:r>
              <a:rPr lang="ru-RU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дошкольного</a:t>
            </a:r>
            <a:r>
              <a:rPr lang="ru-RU" b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возраста</a:t>
            </a:r>
            <a:r>
              <a:rPr lang="ru-RU" b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 детей 3-7 лет.</a:t>
            </a:r>
            <a:r>
              <a:rPr lang="ru-RU" spc="-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Автор-составитель:</a:t>
            </a:r>
            <a:r>
              <a:rPr lang="ru-RU" i="1" spc="29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Е.Ю.Денисова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" y="127322"/>
            <a:ext cx="91440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Программы, формируемая участниками образовательных отношений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32030" y="388951"/>
            <a:ext cx="67943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взаимодействия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педагогического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коллектива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семьями</a:t>
            </a:r>
            <a:r>
              <a:rPr lang="ru-RU" sz="2400" b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3126" y="1608899"/>
            <a:ext cx="687355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с семьей, вовлечение родителей (законных представителей) в образовательный процесс для формирования у них компетентной педагогической позиции по отношению к собственному ребенку.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2598" y="-8682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114549" y="1224056"/>
            <a:ext cx="702945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выработка у педагогических работников уважительного отношения к традициям семейного воспитания обучающихся и признания приоритетности родительского права в вопросах воспитания ребенка;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родителей (законных представителей)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-образовательный процесс;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эффективных технологий сотрудничества с родителями (законными представителями), активизация их участия в жизни детского сада;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активной информационно-развивающей среды, обеспечивающей единые подходы к развитию личности в семье и детском коллективе;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родительской компетентности в вопросах воспитания и обучения обучающихся.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45894" y="188591"/>
            <a:ext cx="7870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28625" indent="359410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Основными задачами взаимодействия ДОУ с семьей являются: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20456" y="172916"/>
            <a:ext cx="67133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28625" indent="359410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Формы взаимодействия ДОУ с семьями воспитанников: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52673" y="1355849"/>
            <a:ext cx="665797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Аналитическое направление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анкетирование, опрос</a:t>
            </a:r>
          </a:p>
          <a:p>
            <a:pPr lvl="0"/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Коммуникативно-</a:t>
            </a:r>
            <a:r>
              <a:rPr lang="ru-RU" sz="22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деятельностное</a:t>
            </a:r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информационное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лекции, практикумы, дискуссии, круглые столы, педагогические советы с участием родителей, родительские конференции, общие и групповые родительские собрания, вечера вопросов и ответов, тренинги, беседы, деловые игры, проекты.</a:t>
            </a:r>
          </a:p>
          <a:p>
            <a:pPr lvl="0"/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Досуговые формы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праздники, олимпиады, досуги, выставки, экскурсии, экспедиции, события.</a:t>
            </a:r>
          </a:p>
          <a:p>
            <a:pPr lvl="0"/>
            <a:r>
              <a:rPr lang="ru-RU" sz="2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Наглядно-информационные формы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сайт, стенды, группы </a:t>
            </a:r>
            <a:r>
              <a:rPr lang="ru-R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ВКонтакте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другие информационные ресурсы.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7430" y="288929"/>
            <a:ext cx="5238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ГБДОУ ЦРР-д/с №33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86589" y="1471866"/>
            <a:ext cx="7122695" cy="27596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здании № 1 по адресу ул. Добровольцев д.52 к.2 –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групп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Из них: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Общеразвивающей направленности: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2-3 года – ранний возраст – 1 группа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3-4 года – младший возраст – 2 группы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5-6 лет – старший возраст – 3 группы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Компенсирующей направленности: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4-5 лет - средний возраст - 1 группа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5-6 лет - старший возраст – 5 групп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71083" y="786807"/>
            <a:ext cx="4572000" cy="685059"/>
          </a:xfrm>
          <a:prstGeom prst="rect">
            <a:avLst/>
          </a:prstGeom>
        </p:spPr>
        <p:txBody>
          <a:bodyPr>
            <a:spAutoFit/>
          </a:bodyPr>
          <a:lstStyle/>
          <a:p>
            <a:pPr marR="427355" algn="just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ГБДОУ ЦРР – д/с № 33 расположено в 2 зданиях:</a:t>
            </a:r>
            <a:endParaRPr lang="ru-RU" sz="1600" b="1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86590" y="4601441"/>
            <a:ext cx="7122694" cy="15741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здании №2 по адресу ул. Добровольцев д.56 к.3 –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групп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Общеразвивающей направленности: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27355">
              <a:lnSpc>
                <a:spcPct val="107000"/>
              </a:lnSpc>
              <a:spcAft>
                <a:spcPts val="0"/>
              </a:spcAft>
              <a:tabLst>
                <a:tab pos="89789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1,5-2 года – ранний возраст – 2 группы</a:t>
            </a:r>
          </a:p>
          <a:p>
            <a:pPr marR="427355">
              <a:lnSpc>
                <a:spcPct val="107000"/>
              </a:lnSpc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4-5 лет – средний возраст – 3 группы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27355">
              <a:lnSpc>
                <a:spcPct val="107000"/>
              </a:lnSpc>
              <a:tabLst>
                <a:tab pos="897890" algn="l"/>
              </a:tabLst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6-7 лет – подготовительные к школе – 3 группы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575" cy="686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3270" y="1053297"/>
            <a:ext cx="767401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0070C0"/>
                </a:solidFill>
              </a:rPr>
              <a:t>Адаптированная образовательная программа</a:t>
            </a:r>
          </a:p>
          <a:p>
            <a:pPr algn="ctr"/>
            <a:r>
              <a:rPr lang="ru-RU" sz="4400" b="1" i="1" dirty="0" smtClean="0">
                <a:solidFill>
                  <a:srgbClr val="0070C0"/>
                </a:solidFill>
              </a:rPr>
              <a:t>Дошкольного образования 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2400" b="1" dirty="0" smtClean="0"/>
              <a:t>государственного бюджетного дошкольного образовательного учреждения </a:t>
            </a:r>
          </a:p>
          <a:p>
            <a:pPr algn="ctr"/>
            <a:r>
              <a:rPr lang="ru-RU" sz="2400" b="1" dirty="0" smtClean="0"/>
              <a:t>центра развития ребенка – детского сада №33 </a:t>
            </a:r>
          </a:p>
          <a:p>
            <a:pPr algn="ctr"/>
            <a:r>
              <a:rPr lang="ru-RU" sz="2400" b="1" dirty="0" smtClean="0"/>
              <a:t>Красносельского района Санкт-Петербурга</a:t>
            </a:r>
            <a:endParaRPr lang="ru-RU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259482" y="4777160"/>
            <a:ext cx="1821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Санкт-Петербург</a:t>
            </a:r>
          </a:p>
          <a:p>
            <a:r>
              <a:rPr lang="ru-RU" dirty="0" smtClean="0"/>
              <a:t>          2025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57984" y="5957893"/>
            <a:ext cx="51221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Адрес электронной почты:  dc-33@mail.ru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57984" y="6375799"/>
            <a:ext cx="51221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Адрес сайта:                         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http://33krsl.dou.spb.ru/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64649"/>
            <a:ext cx="90398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dirty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0499" y="0"/>
            <a:ext cx="8772525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Адаптированная образовательная программа Государственного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бюджетного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дошкольного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образовательного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учреждения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центра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развития</a:t>
            </a:r>
            <a:r>
              <a:rPr lang="ru-RU" sz="2400" i="1" spc="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ребенка – детского сада № 33 Красносельского района Санкт-Петербурга (далее Программа)  составлена в</a:t>
            </a:r>
            <a:r>
              <a:rPr lang="ru-RU" sz="2400" i="1" spc="-5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соответствии</a:t>
            </a:r>
          </a:p>
          <a:p>
            <a:r>
              <a:rPr lang="ru-RU" sz="1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/>
              <a:t> Федеральным государственным образовательным стандартом дошкольного образования </a:t>
            </a:r>
            <a:r>
              <a:rPr lang="ru-RU" sz="1600" i="1" dirty="0"/>
              <a:t>(утвержден приказом Министерства образования и науки Российской Федерации от 17 октября 2013 г. № </a:t>
            </a:r>
            <a:r>
              <a:rPr lang="ru-RU" sz="1600" i="1" dirty="0" smtClean="0"/>
              <a:t>1155 </a:t>
            </a:r>
            <a:r>
              <a:rPr lang="ru-RU" sz="1600" dirty="0" smtClean="0"/>
              <a:t>в </a:t>
            </a:r>
            <a:r>
              <a:rPr lang="ru-RU" sz="1600" dirty="0"/>
              <a:t>редакции приказа </a:t>
            </a:r>
            <a:r>
              <a:rPr lang="ru-RU" sz="1600" dirty="0" err="1"/>
              <a:t>Минпросвещения</a:t>
            </a:r>
            <a:r>
              <a:rPr lang="ru-RU" sz="1600" dirty="0"/>
              <a:t> России от 8 ноября 2022 г. № 955, зарегистрировано в Минюсте России 6 февраля 2023 г., регистрационный № 72264)</a:t>
            </a:r>
            <a:r>
              <a:rPr lang="ru-RU" sz="1600" i="1" dirty="0"/>
              <a:t>; </a:t>
            </a:r>
            <a:endParaRPr lang="ru-RU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i="1" dirty="0"/>
              <a:t> Ф</a:t>
            </a:r>
            <a:r>
              <a:rPr lang="ru-RU" sz="1600" dirty="0"/>
              <a:t>едеральной адаптированной образовательной программой дошкольного образования (</a:t>
            </a:r>
            <a:r>
              <a:rPr lang="ru-RU" sz="1600" i="1" dirty="0"/>
              <a:t>утверждена приказом Министерства просвещения Российской Федерации от 24 ноября 2022 г. № </a:t>
            </a:r>
            <a:r>
              <a:rPr lang="ru-RU" sz="1600" i="1" dirty="0" smtClean="0"/>
              <a:t>1022).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10" name="Picture 2" descr="https://catherineasquithgallery.com/uploads/posts/2021-03/1614693546_155-p-fon-s-ramkami-dlya-bukleta-1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91992"/>
            <a:ext cx="9144000" cy="3005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dankow.ru/wp-content/uploads/2018/04/cover_image_big-78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002" y="3953128"/>
            <a:ext cx="2190999" cy="29048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6" name="Picture 2" descr="Адаптированная Образовательная Программа Дошкольного – купить в  интернет-магазине OZON по выгодной цен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106" y="3891991"/>
            <a:ext cx="1977493" cy="3089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1023" y="208344"/>
            <a:ext cx="8981954" cy="63709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84455" marR="50800" indent="450215" algn="just">
              <a:spcAft>
                <a:spcPts val="0"/>
              </a:spcAft>
              <a:tabLst>
                <a:tab pos="457200" algn="l"/>
                <a:tab pos="995680" algn="l"/>
                <a:tab pos="1652905" algn="l"/>
                <a:tab pos="2227580" algn="l"/>
                <a:tab pos="2969260" algn="l"/>
                <a:tab pos="4265295" algn="l"/>
                <a:tab pos="5212715" algn="l"/>
                <a:tab pos="5712460" algn="l"/>
              </a:tabLst>
            </a:pPr>
            <a:r>
              <a:rPr lang="ru-RU" sz="2400" b="1" spc="-7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позволяет реализовать несколько основополагающих функций дошкольного уровня образования: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27355" marR="50800" indent="-342900" algn="just">
              <a:spcAft>
                <a:spcPts val="0"/>
              </a:spcAft>
              <a:buFontTx/>
              <a:buChar char="-"/>
              <a:tabLst>
                <a:tab pos="457200" algn="l"/>
                <a:tab pos="995680" algn="l"/>
                <a:tab pos="1652905" algn="l"/>
                <a:tab pos="2227580" algn="l"/>
                <a:tab pos="2969260" algn="l"/>
                <a:tab pos="4265295" algn="l"/>
                <a:tab pos="5212715" algn="l"/>
                <a:tab pos="5712460" algn="l"/>
              </a:tabLst>
            </a:pPr>
            <a:r>
              <a:rPr lang="ru-RU" sz="2400" i="1" spc="-7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обучение и воспитание ребёнка дошкольного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возраста как</a:t>
            </a:r>
          </a:p>
          <a:p>
            <a:pPr marL="84455" marR="50800" algn="just">
              <a:spcAft>
                <a:spcPts val="0"/>
              </a:spcAft>
              <a:tabLst>
                <a:tab pos="457200" algn="l"/>
                <a:tab pos="995680" algn="l"/>
                <a:tab pos="1652905" algn="l"/>
                <a:tab pos="2227580" algn="l"/>
                <a:tab pos="2969260" algn="l"/>
                <a:tab pos="4265295" algn="l"/>
                <a:tab pos="5212715" algn="l"/>
                <a:tab pos="5712460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гражданина Российской Федерации, формирование основ его гражданской и культурной идентичности на соответствующем его возрасту содержании доступными средствами;</a:t>
            </a:r>
          </a:p>
          <a:p>
            <a:pPr algn="just"/>
            <a:r>
              <a:rPr lang="ru-RU" sz="2400" i="1" dirty="0" smtClean="0">
                <a:latin typeface="Times New Roman" panose="02020603050405020304" pitchFamily="18" charset="0"/>
              </a:rPr>
              <a:t>-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ориентированного на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Родины;</a:t>
            </a:r>
          </a:p>
          <a:p>
            <a:r>
              <a:rPr lang="ru-RU" sz="2400" dirty="0" smtClean="0"/>
              <a:t>-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федерального образовательного пространства воспитания и обучения детей от рождения до поступления в общеобразовательную организацию, обеспечивающего ребёнку и его родителям (законным представителям), равные, качественные условия ДО, вне зависимости от места проживания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495" y="243435"/>
            <a:ext cx="8542116" cy="275152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4455" marR="50800" indent="450215" algn="just">
              <a:lnSpc>
                <a:spcPct val="90000"/>
              </a:lnSpc>
              <a:spcBef>
                <a:spcPts val="15"/>
              </a:spcBef>
              <a:spcAft>
                <a:spcPts val="0"/>
              </a:spcAft>
              <a:tabLst>
                <a:tab pos="457200" algn="l"/>
                <a:tab pos="1652905" algn="l"/>
              </a:tabLs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определяет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единые для Российской Федерации базовые объем и содержание дошкольного образования, осваиваемые обучающимися в организациях, осуществляющих образовательную деятельность, и планируемые результаты освоения образовательной программы. Федеральная программа разработана в соответствии с федеральным государственным образовательным стандартом дошкольного образования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6134" y="4948139"/>
            <a:ext cx="82528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каждом из них предусматривается обязательная часть (не менее 60%) и часть, формируемая участниками образовательных отношений (не более 40%)</a:t>
            </a:r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20773" y="3220145"/>
            <a:ext cx="8357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Образовательная программа  включает три основных раздела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6134" y="3882115"/>
            <a:ext cx="8252838" cy="865719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33929" y="4085864"/>
            <a:ext cx="1979358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целевой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947052" y="4064613"/>
            <a:ext cx="2460225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/>
              <a:t>с</a:t>
            </a:r>
            <a:r>
              <a:rPr lang="ru-RU" sz="2400" dirty="0" smtClean="0"/>
              <a:t>одержательный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706317" y="4064612"/>
            <a:ext cx="2812649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организационный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091" y="635286"/>
            <a:ext cx="8484242" cy="24191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цели, задачи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принципы и подходы формирования</a:t>
            </a:r>
            <a:endParaRPr lang="ru-RU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планируемые результаты освоения Федеральной программы на этапе завершения освоения Федеральной программы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8320" y="173621"/>
            <a:ext cx="6615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 целевом разделе </a:t>
            </a:r>
            <a:r>
              <a:rPr lang="ru-RU" sz="2400" b="1" i="1" dirty="0" smtClean="0"/>
              <a:t>Программы представлены:</a:t>
            </a:r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258320" y="3161408"/>
            <a:ext cx="62593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</a:t>
            </a:r>
            <a:r>
              <a:rPr lang="ru-RU" sz="2400" b="1" i="1" dirty="0" smtClean="0"/>
              <a:t>  </a:t>
            </a:r>
            <a:r>
              <a:rPr lang="ru-RU" sz="2400" b="1" i="1" dirty="0" smtClean="0">
                <a:solidFill>
                  <a:srgbClr val="FF0000"/>
                </a:solidFill>
              </a:rPr>
              <a:t>содержательном разделе </a:t>
            </a:r>
            <a:r>
              <a:rPr lang="ru-RU" sz="2400" b="1" i="1" dirty="0" smtClean="0"/>
              <a:t>представлены:</a:t>
            </a:r>
            <a:endParaRPr lang="ru-RU" sz="24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4091" y="3623073"/>
            <a:ext cx="8611565" cy="30839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и содержание образовательной деятельности по каждой из образовательных областей для всех возрастных групп обучающихся (социально-коммуникативное, познавательное, речевое, художественно- эстетическое, физическое развитие)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описание вариативных форм, способов, методов и средств реализации Федеральной программы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собенности образовательной деятельности разных видов и культурных практик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234" y="931652"/>
            <a:ext cx="8947231" cy="40811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Способы поддержки детской инициативы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педагогического коллектива с обучающимися и их семьями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коррекционно-развивающей работы с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детьми с </a:t>
            </a:r>
            <a:r>
              <a:rPr 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нарушениями слуха</a:t>
            </a:r>
          </a:p>
          <a:p>
            <a:pPr marL="370205" marR="50800" indent="-285750" algn="just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457200" algn="l"/>
                <a:tab pos="1652905" algn="l"/>
              </a:tabLst>
            </a:pP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4455" marR="50800" algn="just">
              <a:lnSpc>
                <a:spcPct val="90000"/>
              </a:lnSpc>
              <a:spcAft>
                <a:spcPts val="0"/>
              </a:spcAft>
              <a:tabLst>
                <a:tab pos="457200" algn="l"/>
                <a:tab pos="1652905" algn="l"/>
              </a:tabLst>
            </a:pP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содержательный раздел Программы входит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воспитания, которая раскрывает задачи и направления воспитательной работы, предусматривает приобщение детей к российским традиционным духовным ценностям, включая культурные ценности своей этнической группы, правилам и нормам поведения в российском обществе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88020" y="235314"/>
            <a:ext cx="69216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  содержательном разделе </a:t>
            </a:r>
            <a:r>
              <a:rPr lang="ru-RU" sz="2400" b="1" i="1" dirty="0" smtClean="0"/>
              <a:t>представлены: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0146" y="358815"/>
            <a:ext cx="7856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 организационном разделе </a:t>
            </a:r>
            <a:r>
              <a:rPr lang="ru-RU" sz="2400" b="1" i="1" dirty="0" smtClean="0"/>
              <a:t>программы представлены </a:t>
            </a:r>
            <a:endParaRPr lang="ru-RU" sz="24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7174" y="964636"/>
            <a:ext cx="8715375" cy="52629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 условия, обеспечивающие развитие ребенка с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нарушением слуха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предметно-пространственной развивающей образовательной среды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Программы, обеспеченность методическими материалами и средствами обучения и воспитания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условия реализации программы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методических материалов, средств обучения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 условия реализации Программы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Распорядок пребывания воспитанников в ДОУ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и показатели организации образовательного процесса</a:t>
            </a:r>
          </a:p>
          <a:p>
            <a:pPr marL="342900" indent="-342900" algn="just" fontAlgn="t">
              <a:buFont typeface="Wingdings" panose="05000000000000000000" pitchFamily="2" charset="2"/>
              <a:buChar char="§"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календарный план воспитательной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4859"/>
            <a:ext cx="9039828" cy="2463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marR="423545" indent="-90170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Целью Программы является </a:t>
            </a:r>
          </a:p>
          <a:p>
            <a:pPr marL="270510" marR="423545" indent="-90170" algn="just">
              <a:lnSpc>
                <a:spcPct val="107000"/>
              </a:lnSpc>
              <a:spcBef>
                <a:spcPts val="15"/>
              </a:spcBef>
              <a:spcAft>
                <a:spcPts val="0"/>
              </a:spcAft>
              <a:tabLst>
                <a:tab pos="1477010" algn="l"/>
              </a:tabLst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условий для дошкольного образования, определяемых общими и особыми потребностями обучающегося раннего и дошкольного возраста с нарушением слуха, индивидуальными особенностями его развития и состояния здоровья.</a:t>
            </a:r>
            <a:endParaRPr lang="ru-RU" sz="24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918" y="2505590"/>
            <a:ext cx="2956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программы: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927437"/>
            <a:ext cx="9144000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0" indent="-457200" hangingPunct="0">
              <a:buFont typeface="+mj-lt"/>
              <a:buAutoNum type="arabicPeriod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содержания АОП ДО;</a:t>
            </a:r>
          </a:p>
          <a:p>
            <a:pPr marL="457200" lvl="0" indent="-457200" hangingPunct="0">
              <a:buFont typeface="+mj-lt"/>
              <a:buAutoNum type="arabicPeriod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 недостатков психофизического развития обучающихся с ОВЗ;</a:t>
            </a:r>
          </a:p>
          <a:p>
            <a:pPr marL="457200" lvl="0" indent="-457200" hangingPunct="0">
              <a:buFont typeface="+mj-lt"/>
              <a:buAutoNum type="arabicPeriod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и укрепление физического и психического здоровья обучающихся с ОВЗ, в том числе их эмоционального благополучия;</a:t>
            </a:r>
          </a:p>
          <a:p>
            <a:pPr marL="457200" lvl="0" indent="-457200" hangingPunct="0">
              <a:buFont typeface="+mj-lt"/>
              <a:buAutoNum type="arabicPeriod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равных возможностей для полноценного развития ребенка с ОВЗ в период дошкольного образования независимо от места проживания, пола, нации, языка, социального статуса;</a:t>
            </a:r>
          </a:p>
          <a:p>
            <a:pPr marL="457200" lvl="0" indent="-457200" hangingPunct="0">
              <a:buFont typeface="+mj-lt"/>
              <a:buAutoNum type="arabicPeriod"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благоприятных условий развития в соответствии с их возрастными, психофизическими и индивидуальными особенностями, развитие способностей и творческого потенциала каждого ребенка с ОВЗ как субъекта отношений с педагогическим работником, родителями (законными представителями), другими детьми;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34000">
              <a:schemeClr val="accent1">
                <a:lumMod val="45000"/>
                <a:lumOff val="55000"/>
              </a:schemeClr>
            </a:gs>
            <a:gs pos="81250">
              <a:srgbClr val="94BBDF"/>
            </a:gs>
            <a:gs pos="75000">
              <a:schemeClr val="accent1">
                <a:lumMod val="45000"/>
                <a:lumOff val="55000"/>
              </a:schemeClr>
            </a:gs>
            <a:gs pos="875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642" y="0"/>
            <a:ext cx="2956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программы: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472" y="661690"/>
            <a:ext cx="8831483" cy="53245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0" indent="-457200" hangingPunct="0">
              <a:buFont typeface="+mj-lt"/>
              <a:buAutoNum type="arabicPeriod" startAt="6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обучения и воспитания в целостный образовательный процесс на основе духовно-нравственных и социокультурных ценностей, принятых в обществе правил и норм поведения в интересах человека, семьи, общества;</a:t>
            </a:r>
          </a:p>
          <a:p>
            <a:pPr marL="457200" lvl="0" indent="-457200" hangingPunct="0">
              <a:buFont typeface="+mj-lt"/>
              <a:buAutoNum type="arabicPeriod" startAt="6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 личности обучающихся с ОВЗ, развитие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</a:t>
            </a:r>
          </a:p>
          <a:p>
            <a:pPr marL="457200" lvl="0" indent="-457200" hangingPunct="0">
              <a:buFont typeface="+mj-lt"/>
              <a:buAutoNum type="arabicPeriod" startAt="6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социокультурной среды, соответствующей психофизическим и индивидуальным особенностям развития обучающихся с ОВЗ;</a:t>
            </a:r>
          </a:p>
          <a:p>
            <a:pPr marL="457200" lvl="0" indent="-457200" hangingPunct="0">
              <a:buFont typeface="+mj-lt"/>
              <a:buAutoNum type="arabicPeriod" startAt="6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психолого-педагогической поддержки родителей (законных представителей) и повышение их компетентности в вопросах развития, образования, реабилитации (абилитации), охраны и укрепления здоровья обучающихся с ОВЗ;</a:t>
            </a:r>
          </a:p>
          <a:p>
            <a:pPr marL="457200" lvl="0" indent="-457200" hangingPunct="0">
              <a:buFont typeface="+mj-lt"/>
              <a:buAutoNum type="arabicPeriod" startAt="6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преемственности целей, задач и содержания дошкольного и начального общего образования.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1188</Words>
  <Application>Microsoft Office PowerPoint</Application>
  <PresentationFormat>Экран (4:3)</PresentationFormat>
  <Paragraphs>110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User</cp:lastModifiedBy>
  <cp:revision>27</cp:revision>
  <dcterms:created xsi:type="dcterms:W3CDTF">2023-09-07T19:08:00Z</dcterms:created>
  <dcterms:modified xsi:type="dcterms:W3CDTF">2025-10-07T12:39:26Z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A662451024B14E78B9CCE0C38DD82DB4_12</vt:lpwstr>
  </property>
  <property fmtid="{D5CDD505-2E9C-101B-9397-08002B2CF9AE}" pid="3" name="KSOProductBuildVer">
    <vt:lpwstr>1049-12.2.0.17562</vt:lpwstr>
  </property>
</Properties>
</file>