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4" r:id="rId11"/>
    <p:sldId id="260" r:id="rId12"/>
    <p:sldId id="261" r:id="rId13"/>
    <p:sldId id="269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DBE"/>
    <a:srgbClr val="FDB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6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08.09.2023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6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08.09.2023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9108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08.09.2023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84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08.09.2023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160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08.09.2023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68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08.09.2023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222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08.09.2023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256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08.09.2023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26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08.09.2023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392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08.09.2023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5789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08.09.2023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630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F0A4F-5298-44BD-8E6A-8BBFE9329651}" type="datetimeFigureOut">
              <a:rPr lang="ru-RU" smtClean="0"/>
              <a:t>08.09.2023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72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3270" y="1053297"/>
            <a:ext cx="767401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0070C0"/>
                </a:solidFill>
              </a:rPr>
              <a:t>Образовательная программа</a:t>
            </a:r>
          </a:p>
          <a:p>
            <a:pPr algn="ctr"/>
            <a:r>
              <a:rPr lang="ru-RU" sz="4400" b="1" i="1" dirty="0" smtClean="0">
                <a:solidFill>
                  <a:srgbClr val="0070C0"/>
                </a:solidFill>
              </a:rPr>
              <a:t>Дошкольного образования 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государственного бюджетного дошкольного образовательного учреждения </a:t>
            </a:r>
          </a:p>
          <a:p>
            <a:pPr algn="ctr"/>
            <a:r>
              <a:rPr lang="ru-RU" sz="2400" dirty="0" smtClean="0"/>
              <a:t>центра развития ребенка – детского сада №33 </a:t>
            </a:r>
          </a:p>
          <a:p>
            <a:pPr algn="ctr"/>
            <a:r>
              <a:rPr lang="ru-RU" sz="2400" dirty="0" smtClean="0"/>
              <a:t>Красносельского района Санкт-Петербурга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259484" y="5729468"/>
            <a:ext cx="1821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Санкт-Петербург</a:t>
            </a:r>
          </a:p>
          <a:p>
            <a:r>
              <a:rPr lang="ru-RU" dirty="0" smtClean="0"/>
              <a:t>          2023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04548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5207" y="962095"/>
            <a:ext cx="7610355" cy="13644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9215" marR="1905" algn="ctr">
              <a:lnSpc>
                <a:spcPts val="1360"/>
              </a:lnSpc>
              <a:spcAft>
                <a:spcPts val="0"/>
              </a:spcAft>
              <a:tabLst>
                <a:tab pos="222250" algn="l"/>
              </a:tabLst>
            </a:pP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215" marR="1905" algn="ctr">
              <a:lnSpc>
                <a:spcPts val="1360"/>
              </a:lnSpc>
              <a:spcAft>
                <a:spcPts val="0"/>
              </a:spcAft>
              <a:tabLst>
                <a:tab pos="22225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МЕТОДИЧЕСКАЯ РАЗРАБОТКА</a:t>
            </a:r>
          </a:p>
          <a:p>
            <a:pPr marL="69215" marR="1905" algn="ctr">
              <a:lnSpc>
                <a:spcPts val="1360"/>
              </a:lnSpc>
              <a:spcAft>
                <a:spcPts val="0"/>
              </a:spcAft>
              <a:tabLst>
                <a:tab pos="22225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9215" marR="1905" algn="ctr">
              <a:lnSpc>
                <a:spcPts val="1360"/>
              </a:lnSpc>
              <a:spcAft>
                <a:spcPts val="0"/>
              </a:spcAft>
              <a:tabLst>
                <a:tab pos="22225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обучения</a:t>
            </a:r>
            <a:r>
              <a:rPr lang="ru-RU" b="1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плаванию</a:t>
            </a:r>
            <a:r>
              <a:rPr lang="ru-RU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возраста</a:t>
            </a:r>
            <a:r>
              <a:rPr lang="ru-RU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 детей 3-7 лет.</a:t>
            </a:r>
            <a:r>
              <a:rPr lang="ru-RU" spc="-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Автор-составитель:</a:t>
            </a:r>
            <a:r>
              <a:rPr lang="ru-RU" i="1" spc="29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spc="29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Е.Ю.Денисова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" y="127322"/>
            <a:ext cx="91440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Программы, формируемая участниками образовательных отношений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9" y="2435356"/>
            <a:ext cx="759299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9215" marR="1905" algn="ctr">
              <a:spcBef>
                <a:spcPts val="5"/>
              </a:spcBef>
              <a:spcAft>
                <a:spcPts val="0"/>
              </a:spcAft>
              <a:tabLst>
                <a:tab pos="22225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ПСИХОЛОГО-ПЕДАГОГИЧЕСКОГО СОПРОВОЖДЕНИЯ ОБРАЗОВАТЕЛЬНОГО ПРОЦЕССА при подготовке к школе «В школу – с</a:t>
            </a:r>
            <a:r>
              <a:rPr lang="ru-RU" b="1" spc="-28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радостью!»</a:t>
            </a:r>
            <a:r>
              <a:rPr lang="ru-RU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</a:t>
            </a:r>
            <a:r>
              <a:rPr lang="ru-RU" spc="1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 5-7</a:t>
            </a:r>
            <a:r>
              <a:rPr lang="ru-RU" spc="-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лет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i="1" spc="1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Автор-составитель:</a:t>
            </a:r>
            <a:r>
              <a:rPr lang="ru-RU" i="1" spc="-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Т.В.</a:t>
            </a:r>
            <a:r>
              <a:rPr lang="ru-RU" i="1" spc="-1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Тупахина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9" y="3690078"/>
            <a:ext cx="757852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1905"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МЕТОДИЧЕСКАЯ РАЗРАБОТКА по экологическому воспитанию</a:t>
            </a:r>
            <a:r>
              <a:rPr lang="ru-RU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возраста</a:t>
            </a:r>
            <a:r>
              <a:rPr lang="ru-RU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 детей 5-7 лет. </a:t>
            </a:r>
            <a:r>
              <a:rPr lang="ru-RU" spc="-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Автор-составитель: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Е.В. Елисеева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36268" y="4722193"/>
            <a:ext cx="7578526" cy="1987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1280">
              <a:lnSpc>
                <a:spcPts val="1200"/>
              </a:lnSpc>
              <a:spcAft>
                <a:spcPts val="800"/>
              </a:spcAft>
            </a:pP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280">
              <a:lnSpc>
                <a:spcPts val="12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ДОПОЛНИТЕЛЬНАЯ ОБЩЕОБРАЗОВАТЕЛЬНАЯ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1280">
              <a:lnSpc>
                <a:spcPts val="12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ОБЩЕРАЗВИВАЮЩАЯ ПРОГРАММА </a:t>
            </a:r>
          </a:p>
          <a:p>
            <a:pPr marL="81280">
              <a:lnSpc>
                <a:spcPts val="12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 входим в мир прекрасного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0690" indent="9525" algn="just">
              <a:lnSpc>
                <a:spcPct val="107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является практико-ориентированной, призванной развить интерес к культурному наследию Санкт-Петербурга.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 детей 4-7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441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32030" y="388951"/>
            <a:ext cx="67943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Характеристика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педагогического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коллектива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семьями</a:t>
            </a:r>
            <a:r>
              <a:rPr lang="ru-RU" sz="24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09824" y="1608899"/>
            <a:ext cx="7106856" cy="364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2164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необходимых условий для формирования 	ответственных </a:t>
            </a:r>
            <a:r>
              <a:rPr lang="ru-RU" sz="2400" b="1" i="1" spc="-3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взаимоотношений</a:t>
            </a:r>
            <a:r>
              <a:rPr lang="ru-RU" sz="2400" b="1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семьями</a:t>
            </a:r>
            <a:r>
              <a:rPr lang="ru-RU" sz="2400" b="1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воспитанников</a:t>
            </a:r>
            <a:r>
              <a:rPr lang="ru-RU" sz="2400" b="1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lang="ru-RU" sz="2400" b="1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компетентности</a:t>
            </a:r>
            <a:r>
              <a:rPr lang="ru-RU" sz="2400" b="1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родителей (способности разрешать разные</a:t>
            </a:r>
            <a:r>
              <a:rPr lang="ru-RU" sz="2400" b="1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типы</a:t>
            </a:r>
            <a:r>
              <a:rPr lang="ru-RU" sz="2400" b="1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социальнo</a:t>
            </a:r>
            <a:r>
              <a:rPr lang="ru-RU" sz="2400" b="1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педагогических</a:t>
            </a:r>
            <a:r>
              <a:rPr lang="ru-RU" sz="2400" b="1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ситуаций, связанных с воспитанием ребенка); обеспечение права родителей на</a:t>
            </a:r>
            <a:r>
              <a:rPr lang="ru-RU" sz="2400" b="1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уважение</a:t>
            </a:r>
            <a:r>
              <a:rPr lang="ru-RU" sz="2400" b="1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понимание,</a:t>
            </a:r>
            <a:r>
              <a:rPr lang="ru-RU" sz="2400" b="1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400" b="1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</a:t>
            </a:r>
            <a:r>
              <a:rPr lang="ru-RU" sz="2400" b="1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жизни</a:t>
            </a:r>
            <a:r>
              <a:rPr lang="ru-RU" sz="2400" b="1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детского</a:t>
            </a:r>
            <a:r>
              <a:rPr lang="ru-RU" sz="2400" b="1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сада.</a:t>
            </a:r>
            <a:endParaRPr lang="ru-RU" sz="24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93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598" y="-8682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51009" y="926594"/>
            <a:ext cx="75929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428625" lvl="0" indent="-342900" algn="just">
              <a:spcAft>
                <a:spcPts val="0"/>
              </a:spcAft>
              <a:buClr>
                <a:srgbClr val="000000"/>
              </a:buClr>
              <a:buSzPts val="1200"/>
              <a:buFont typeface="Symbol" panose="05050102010706020507" pitchFamily="18" charset="2"/>
              <a:buChar char="-"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психолого-педагогическое просвещение родителей;</a:t>
            </a:r>
          </a:p>
          <a:p>
            <a:pPr marL="342900" marR="428625" lvl="0" indent="-342900" algn="just">
              <a:spcAft>
                <a:spcPts val="0"/>
              </a:spcAft>
              <a:buClr>
                <a:srgbClr val="000000"/>
              </a:buClr>
              <a:buSzPts val="1200"/>
              <a:buFont typeface="Symbol" panose="05050102010706020507" pitchFamily="18" charset="2"/>
              <a:buChar char="-"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изучение отношения педагогов и родителей к различным вопросам воспитания, обучения, развития детей, условий организации разнообразной деятельности в детском саду и семье;</a:t>
            </a:r>
          </a:p>
          <a:p>
            <a:pPr marL="342900" marR="428625" lvl="0" indent="-342900" algn="just">
              <a:spcAft>
                <a:spcPts val="0"/>
              </a:spcAft>
              <a:buClr>
                <a:srgbClr val="000000"/>
              </a:buClr>
              <a:buSzPts val="1200"/>
              <a:buFont typeface="Symbol" panose="05050102010706020507" pitchFamily="18" charset="2"/>
              <a:buChar char="-"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изучение, обобщение и распространение положительного опыта семейного воспитания;</a:t>
            </a:r>
          </a:p>
          <a:p>
            <a:pPr marL="342900" marR="428625" lvl="0" indent="-342900" algn="just">
              <a:spcAft>
                <a:spcPts val="0"/>
              </a:spcAft>
              <a:buClr>
                <a:srgbClr val="000000"/>
              </a:buClr>
              <a:buSzPts val="1200"/>
              <a:buFont typeface="Symbol" panose="05050102010706020507" pitchFamily="18" charset="2"/>
              <a:buChar char="-"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повышение уровня компетенции педагогов и родителей в области экологического и духовно-нравственного воспитания детей;</a:t>
            </a:r>
          </a:p>
          <a:p>
            <a:pPr marL="342900" marR="428625" lvl="0" indent="-342900">
              <a:spcAft>
                <a:spcPts val="0"/>
              </a:spcAft>
              <a:buClr>
                <a:srgbClr val="000000"/>
              </a:buClr>
              <a:buSzPts val="1200"/>
              <a:buFont typeface="Symbol" panose="05050102010706020507" pitchFamily="18" charset="2"/>
              <a:buChar char="-"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ознакомление родителей с особенностями физического, социально-коммуникативного, познавательного, речевого и художественно-эстетического развития детей дошкольного возраста и адаптации их к условиям ДОУ;</a:t>
            </a:r>
          </a:p>
          <a:p>
            <a:pPr marL="342900" marR="428625" lvl="0" indent="-342900">
              <a:spcAft>
                <a:spcPts val="0"/>
              </a:spcAft>
              <a:buClr>
                <a:srgbClr val="000000"/>
              </a:buClr>
              <a:buSzPts val="1200"/>
              <a:buFont typeface="Symbol" panose="05050102010706020507" pitchFamily="18" charset="2"/>
              <a:buChar char="-"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оказание помощи родителям в освоении методики укрепления здоровья ребенка в семье:</a:t>
            </a:r>
          </a:p>
          <a:p>
            <a:pPr marL="342900" marR="428625" lvl="0" indent="-342900">
              <a:spcAft>
                <a:spcPts val="0"/>
              </a:spcAft>
              <a:buClr>
                <a:srgbClr val="000000"/>
              </a:buClr>
              <a:buSzPts val="1200"/>
              <a:buFont typeface="Symbol" panose="05050102010706020507" pitchFamily="18" charset="2"/>
              <a:buChar char="-"/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совместно с родителями способствовать развитию детской самостоятельности.</a:t>
            </a:r>
            <a:endParaRPr lang="ru-RU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5894" y="188591"/>
            <a:ext cx="7870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28625" indent="359410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Основными задачами взаимодействия ДОУ с семьей являются: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70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62850" y="1988853"/>
            <a:ext cx="654548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428625" lvl="0" indent="-342900" algn="just">
              <a:spcAft>
                <a:spcPts val="0"/>
              </a:spcAft>
              <a:buSzPts val="1200"/>
              <a:buFont typeface="Lucida Sans Unicode" panose="020B0602030504020204" pitchFamily="34" charset="0"/>
              <a:buChar char="-"/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доброжелательного стиля общения педагогов с родителями;</a:t>
            </a:r>
          </a:p>
          <a:p>
            <a:pPr marL="342900" marR="428625" lvl="0" indent="-342900" algn="just">
              <a:spcAft>
                <a:spcPts val="0"/>
              </a:spcAft>
              <a:buSzPts val="1200"/>
              <a:buFont typeface="Lucida Sans Unicode" panose="020B0602030504020204" pitchFamily="34" charset="0"/>
              <a:buChar char="-"/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индивидуального подхода;</a:t>
            </a:r>
          </a:p>
          <a:p>
            <a:pPr marL="342900" marR="428625" lvl="0" indent="-342900" algn="just">
              <a:spcAft>
                <a:spcPts val="0"/>
              </a:spcAft>
              <a:buSzPts val="1200"/>
              <a:buFont typeface="Lucida Sans Unicode" panose="020B0602030504020204" pitchFamily="34" charset="0"/>
              <a:buChar char="-"/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сотрудничества, а не наставничества;</a:t>
            </a:r>
          </a:p>
          <a:p>
            <a:pPr marL="342900" marR="428625" lvl="0" indent="-342900" algn="just">
              <a:spcAft>
                <a:spcPts val="0"/>
              </a:spcAft>
              <a:buSzPts val="1200"/>
              <a:buFont typeface="Lucida Sans Unicode" panose="020B0602030504020204" pitchFamily="34" charset="0"/>
              <a:buChar char="-"/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открытости ДОУ для семьи;</a:t>
            </a:r>
          </a:p>
          <a:p>
            <a:pPr marL="342900" marR="428625" lvl="0" indent="-342900" algn="just">
              <a:spcAft>
                <a:spcPts val="0"/>
              </a:spcAft>
              <a:buSzPts val="1200"/>
              <a:buFont typeface="Lucida Sans Unicode" panose="020B0602030504020204" pitchFamily="34" charset="0"/>
              <a:buChar char="-"/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вариативности содержания, форм и методов взаимодействия</a:t>
            </a:r>
            <a:endParaRPr lang="ru-RU" sz="2400" i="1" dirty="0">
              <a:effectLst/>
              <a:latin typeface="Times New Roman" panose="02020603050405020304" pitchFamily="18" charset="0"/>
              <a:ea typeface="Lucida Sans Unicode" panose="020B0602030504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58677" y="544702"/>
            <a:ext cx="63602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28625" indent="359410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воспитанников строится на принципах:</a:t>
            </a:r>
          </a:p>
        </p:txBody>
      </p:sp>
    </p:spTree>
    <p:extLst>
      <p:ext uri="{BB962C8B-B14F-4D97-AF65-F5344CB8AC3E}">
        <p14:creationId xmlns:p14="http://schemas.microsoft.com/office/powerpoint/2010/main" val="51270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10764" y="1176829"/>
            <a:ext cx="693323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428625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Информационно-аналитические формы: анкетирование, опрос.</a:t>
            </a:r>
          </a:p>
          <a:p>
            <a:pPr marL="342900" marR="428625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Познавательные формы: лекции, практикумы, дискуссии, круглые столы, педагогические советы с участием родителей, родительские конференции, общие и групповые родительские собрания, вечера вопросов и ответов, тренинги, беседы, деловые игры, проекты.</a:t>
            </a:r>
          </a:p>
          <a:p>
            <a:pPr marL="342900" marR="428625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Досуговые формы: праздники, олимпиады, досуги, выставки, экскурсии, экспедиции, события.</a:t>
            </a:r>
          </a:p>
          <a:p>
            <a:pPr marL="342900" marR="428625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Наглядно-информационные формы: сайт, стенды, группы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ВКонтакте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другие информационные ресурсы.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20456" y="172916"/>
            <a:ext cx="67133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28625" indent="359410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Формы взаимодействия ДОУ с семьями воспитанников:</a:t>
            </a:r>
          </a:p>
        </p:txBody>
      </p:sp>
    </p:spTree>
    <p:extLst>
      <p:ext uri="{BB962C8B-B14F-4D97-AF65-F5344CB8AC3E}">
        <p14:creationId xmlns:p14="http://schemas.microsoft.com/office/powerpoint/2010/main" val="356446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2420" y="393539"/>
            <a:ext cx="5238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ГБДОУ ЦРР-д/с №33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" y="1680970"/>
            <a:ext cx="4525701" cy="39450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здании № 1 по адресу ул. Добровольцев д.52 к.2 –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 групп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Из них: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Общеразвивающей направленности</a:t>
            </a:r>
            <a:r>
              <a:rPr lang="ru-RU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2-3 года – ранний возраст – 2 группы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3-4 года – младший возраст – 3 группы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4-5 лет – средний возраст – 1 группа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5-6 лет – старший возраст – 3 группы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6-7 лет – подготовительные к школе – 2 группы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Компенсирующей направленности:</a:t>
            </a:r>
            <a:endParaRPr lang="ru-RU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6-7 лет  - подготовительная к школе -1 группа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0430" y="855204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ГБДОУ ЦРР – д/с № 33 расположено в 2 зданиях:</a:t>
            </a:r>
            <a:endParaRPr lang="ru-RU" sz="1600" b="1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1999" y="1713863"/>
            <a:ext cx="4572000" cy="39121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здании №2 по адресу </a:t>
            </a: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ул. Добровольцев д.56 к.3 –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групп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Общеразвивающей направленности:</a:t>
            </a:r>
            <a:endParaRPr lang="ru-RU" sz="16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1,5-2 года – ранний возраст – 2 группы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4-5 лет – средний возраст – 3 группы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Комбинированная группа:</a:t>
            </a:r>
            <a:endParaRPr lang="ru-RU" sz="16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5-6 лет – старший возраст – 1 группа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6-7 лет – подготовительная к школе – 1 группа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Компенсирующей направленности: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6-7 лет – подготовительная к школе – 1 группа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47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3270" y="1053297"/>
            <a:ext cx="767401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0070C0"/>
                </a:solidFill>
              </a:rPr>
              <a:t>Образовательная программа</a:t>
            </a:r>
          </a:p>
          <a:p>
            <a:pPr algn="ctr"/>
            <a:r>
              <a:rPr lang="ru-RU" sz="4400" b="1" i="1" dirty="0" smtClean="0">
                <a:solidFill>
                  <a:srgbClr val="0070C0"/>
                </a:solidFill>
              </a:rPr>
              <a:t>Дошкольного образования 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b="1" dirty="0" smtClean="0"/>
              <a:t>государственного бюджетного дошкольного образовательного учреждения </a:t>
            </a:r>
          </a:p>
          <a:p>
            <a:pPr algn="ctr"/>
            <a:r>
              <a:rPr lang="ru-RU" sz="2400" b="1" dirty="0" smtClean="0"/>
              <a:t>центра развития ребенка – детского сада №33 </a:t>
            </a:r>
          </a:p>
          <a:p>
            <a:pPr algn="ctr"/>
            <a:r>
              <a:rPr lang="ru-RU" sz="2400" b="1" dirty="0" smtClean="0"/>
              <a:t>Красносельского района Санкт-Петербурга</a:t>
            </a:r>
            <a:endParaRPr lang="ru-RU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259482" y="4777160"/>
            <a:ext cx="1821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Санкт-Петербург</a:t>
            </a:r>
          </a:p>
          <a:p>
            <a:r>
              <a:rPr lang="ru-RU" dirty="0" smtClean="0"/>
              <a:t>          2023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7984" y="5957893"/>
            <a:ext cx="51221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Адрес электронной почты:  dc-33@mail.ru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57984" y="6375799"/>
            <a:ext cx="51221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Адрес сайта:                         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http://33krsl.dou.spb.ru/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37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4649"/>
            <a:ext cx="90398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dirty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131" y="0"/>
            <a:ext cx="8611564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 программа Государственного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бюджетного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дошкольного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образовательного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учреждения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центра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развития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ребенка – детского сада № 33 Красносельского района Санкт-Петербурга (далее Программа)  составлена в</a:t>
            </a:r>
            <a:r>
              <a:rPr lang="ru-RU" sz="2400" i="1" spc="-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соответствии </a:t>
            </a:r>
          </a:p>
          <a:p>
            <a:pPr algn="just"/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Федеральным государственным образовательным стандартом дошкольного образования </a:t>
            </a:r>
            <a:r>
              <a:rPr lang="ru-RU" sz="20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(утвержден приказом Министерства образования и науки Российской Федерации от 17 октября 2013 г. № 1155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</a:t>
            </a:r>
            <a:r>
              <a:rPr lang="ru-RU" sz="2000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редакции</a:t>
            </a:r>
            <a:r>
              <a:rPr lang="ru-RU" sz="2000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приказа</a:t>
            </a:r>
            <a:r>
              <a:rPr lang="ru-RU" sz="2000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России от 8 ноября 2022 г.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20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едеральной образовательной программой дошкольного образования (</a:t>
            </a:r>
            <a:r>
              <a:rPr lang="ru-RU" sz="20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утверждена приказом Министерства просвещения Российской Федерации от 25 ноября 2022 г. № 1028</a:t>
            </a:r>
            <a:endParaRPr lang="ru-RU" sz="2000" dirty="0"/>
          </a:p>
        </p:txBody>
      </p:sp>
      <p:pic>
        <p:nvPicPr>
          <p:cNvPr id="10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91992"/>
            <a:ext cx="9144000" cy="3005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s://dankow.ru/wp-content/uploads/2018/04/cover_image_big-782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002" y="3953128"/>
            <a:ext cx="2190999" cy="29048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126" name="Picture 6" descr="https://www.centrmag.ru/catalog/za11_07042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402" y="3997090"/>
            <a:ext cx="2055197" cy="29048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9500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023" y="208344"/>
            <a:ext cx="8981954" cy="63709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84455" marR="50800" indent="450215" algn="just">
              <a:spcAft>
                <a:spcPts val="0"/>
              </a:spcAft>
              <a:tabLst>
                <a:tab pos="457200" algn="l"/>
                <a:tab pos="995680" algn="l"/>
                <a:tab pos="1652905" algn="l"/>
                <a:tab pos="2227580" algn="l"/>
                <a:tab pos="2969260" algn="l"/>
                <a:tab pos="4265295" algn="l"/>
                <a:tab pos="5212715" algn="l"/>
                <a:tab pos="5712460" algn="l"/>
              </a:tabLst>
            </a:pPr>
            <a:r>
              <a:rPr lang="ru-RU" sz="2400" b="1" spc="-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позволяет реализовать несколько основополагающих функций дошкольного уровня образования: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27355" marR="50800" indent="-342900" algn="just">
              <a:spcAft>
                <a:spcPts val="0"/>
              </a:spcAft>
              <a:buFontTx/>
              <a:buChar char="-"/>
              <a:tabLst>
                <a:tab pos="457200" algn="l"/>
                <a:tab pos="995680" algn="l"/>
                <a:tab pos="1652905" algn="l"/>
                <a:tab pos="2227580" algn="l"/>
                <a:tab pos="2969260" algn="l"/>
                <a:tab pos="4265295" algn="l"/>
                <a:tab pos="5212715" algn="l"/>
                <a:tab pos="5712460" algn="l"/>
              </a:tabLst>
            </a:pPr>
            <a:r>
              <a:rPr lang="ru-RU" sz="2400" i="1" spc="-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обучение и воспитание ребёнка дошкольного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возраста как</a:t>
            </a:r>
          </a:p>
          <a:p>
            <a:pPr marL="84455" marR="50800" algn="just">
              <a:spcAft>
                <a:spcPts val="0"/>
              </a:spcAft>
              <a:tabLst>
                <a:tab pos="457200" algn="l"/>
                <a:tab pos="995680" algn="l"/>
                <a:tab pos="1652905" algn="l"/>
                <a:tab pos="2227580" algn="l"/>
                <a:tab pos="2969260" algn="l"/>
                <a:tab pos="4265295" algn="l"/>
                <a:tab pos="5212715" algn="l"/>
                <a:tab pos="5712460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гражданина Российской Федерации, формирование основ его гражданской и культурной идентичности на соответствующем его возрасту содержании доступными средствами;</a:t>
            </a:r>
          </a:p>
          <a:p>
            <a:pPr algn="just"/>
            <a:r>
              <a:rPr lang="ru-RU" sz="2400" i="1" dirty="0" smtClean="0">
                <a:latin typeface="Times New Roman" panose="02020603050405020304" pitchFamily="18" charset="0"/>
              </a:rPr>
              <a:t>-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ориентированного на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Родины;</a:t>
            </a:r>
          </a:p>
          <a:p>
            <a:r>
              <a:rPr lang="ru-RU" sz="2400" dirty="0" smtClean="0"/>
              <a:t>-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федерального образовательного пространства воспитания и обучения детей от рождения до поступления в общеобразовательную организацию, обеспечивающего ребёнку и его родителям (законным представителям), равные, качественные условия ДО, вне зависимости от места проживания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9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495" y="243435"/>
            <a:ext cx="8542116" cy="275152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4455" marR="50800" indent="450215" algn="just">
              <a:lnSpc>
                <a:spcPct val="90000"/>
              </a:lnSpc>
              <a:spcBef>
                <a:spcPts val="15"/>
              </a:spcBef>
              <a:spcAft>
                <a:spcPts val="0"/>
              </a:spcAft>
              <a:tabLst>
                <a:tab pos="457200" algn="l"/>
                <a:tab pos="1652905" algn="l"/>
              </a:tabLst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определяет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единые для Российской Федерации базовые объем и содержание дошкольного образования, осваиваемые обучающимися в организациях, осуществляющих образовательную деятельность, и планируемые результаты освоения образовательной программы. Федеральная программа разработана в соответствии с федеральным государственным образовательным стандартом дошкольного образования</a:t>
            </a: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6134" y="4948139"/>
            <a:ext cx="82528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каждом из них предусматривается обязательная часть (не менее 60%) и часть, формируемая участниками образовательных отношений (не более 40%)</a:t>
            </a:r>
            <a:endParaRPr lang="ru-RU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20773" y="3220145"/>
            <a:ext cx="8357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Образовательная программа  включает три основных раздела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6134" y="3882115"/>
            <a:ext cx="8252838" cy="865719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33929" y="4085864"/>
            <a:ext cx="1979358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целевой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947052" y="4064613"/>
            <a:ext cx="2460225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/>
              <a:t>с</a:t>
            </a:r>
            <a:r>
              <a:rPr lang="ru-RU" sz="2400" dirty="0" smtClean="0"/>
              <a:t>одержательный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06317" y="4064612"/>
            <a:ext cx="2812649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организационный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510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4091" y="635286"/>
            <a:ext cx="8484242" cy="27515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цели, задачи</a:t>
            </a: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принципы формирования</a:t>
            </a:r>
            <a:endParaRPr lang="ru-RU" sz="2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планируемые результаты освоения Федеральной программы в младенческом, раннем, дошкольном возрастах, а также на этапе завершения освоения Федеральной программы</a:t>
            </a: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8320" y="173621"/>
            <a:ext cx="6615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 целевом разделе </a:t>
            </a:r>
            <a:r>
              <a:rPr lang="ru-RU" sz="2400" b="1" i="1" dirty="0" smtClean="0"/>
              <a:t>Программы представлены:</a:t>
            </a:r>
            <a:endParaRPr lang="ru-RU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258320" y="3386808"/>
            <a:ext cx="6259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</a:t>
            </a:r>
            <a:r>
              <a:rPr lang="ru-RU" sz="2400" b="1" i="1" dirty="0" smtClean="0"/>
              <a:t>  </a:t>
            </a:r>
            <a:r>
              <a:rPr lang="ru-RU" sz="2400" b="1" i="1" dirty="0" smtClean="0">
                <a:solidFill>
                  <a:srgbClr val="FF0000"/>
                </a:solidFill>
              </a:rPr>
              <a:t>содержательном разделе </a:t>
            </a:r>
            <a:r>
              <a:rPr lang="ru-RU" sz="2400" b="1" i="1" dirty="0" smtClean="0"/>
              <a:t>представлены:</a:t>
            </a:r>
            <a:endParaRPr lang="ru-RU" sz="24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4091" y="3848473"/>
            <a:ext cx="8611565" cy="30839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и содержание образовательной деятельности по каждой из образовательных областей для всех возрастных групп обучающихся (социально-коммуникативное, познавательное, речевое, художественно- эстетическое, физическое развитие)</a:t>
            </a: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описание вариативных форм, способов, методов и средств реализации Федеральной программы</a:t>
            </a: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собенности образовательной деятельности разных видов и культурных практик</a:t>
            </a:r>
          </a:p>
        </p:txBody>
      </p:sp>
    </p:spTree>
    <p:extLst>
      <p:ext uri="{BB962C8B-B14F-4D97-AF65-F5344CB8AC3E}">
        <p14:creationId xmlns:p14="http://schemas.microsoft.com/office/powerpoint/2010/main" val="356596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234" y="931652"/>
            <a:ext cx="8947231" cy="47459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Способы поддержки детской инициативы</a:t>
            </a: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педагогического коллектива с семьями обучающихся</a:t>
            </a: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аправления и задачи коррекционно-развивающей работы с детьми дошкольного возраста с особыми образовательными потребностями различных целевых групп, в том числе детей с ограниченными возможностями здоровья (далее - ОВЗ) и детей-инвалидов.</a:t>
            </a:r>
          </a:p>
          <a:p>
            <a:pPr marL="84455" marR="50800" algn="just">
              <a:lnSpc>
                <a:spcPct val="90000"/>
              </a:lnSpc>
              <a:spcAft>
                <a:spcPts val="0"/>
              </a:spcAft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содержательный раздел Программы входит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Рабочая программа воспитания, которая раскрывает задачи и направления воспитательной работы, предусматривает приобщение детей к российским традиционным духовным ценностям, включая культурные ценности своей этнической группы, правилам и нормам поведения в российском обществе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88020" y="235314"/>
            <a:ext cx="6921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  содержательном разделе </a:t>
            </a:r>
            <a:r>
              <a:rPr lang="ru-RU" sz="2400" b="1" i="1" dirty="0" smtClean="0"/>
              <a:t>представлены: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156990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0146" y="358815"/>
            <a:ext cx="7856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 организационном разделе </a:t>
            </a:r>
            <a:r>
              <a:rPr lang="ru-RU" sz="2400" b="1" i="1" dirty="0" smtClean="0"/>
              <a:t>программы представлены </a:t>
            </a:r>
            <a:endParaRPr lang="ru-RU" sz="24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5035" y="964636"/>
            <a:ext cx="8102278" cy="54107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27355" marR="50800" indent="-34290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психолого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педагогические и кадровые условия реализации Федеральной программы</a:t>
            </a:r>
          </a:p>
          <a:p>
            <a:pPr marL="427355" marR="50800" indent="-34290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развивающей предметно-пространственной среды в ДОУ</a:t>
            </a:r>
          </a:p>
          <a:p>
            <a:pPr marL="427355" marR="50800" indent="-34290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материально - техническое обеспечение Программы, обеспеченность методическими материалами и</a:t>
            </a:r>
          </a:p>
          <a:p>
            <a:pPr marL="427355" marR="50800" indent="-34290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средствами обучения и воспитания.</a:t>
            </a:r>
          </a:p>
          <a:p>
            <a:pPr marL="427355" marR="50800" indent="-34290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примерные перечни художественной литературы, музыкальных произведений, произведений изобразительного искусства для использования в образовательной работе в разных возрастных группах,  примерный перечень рекомендованных для семейного просмотра анимационных произведений</a:t>
            </a:r>
          </a:p>
          <a:p>
            <a:pPr marL="427355" marR="50800" indent="-34290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примерный режим и распорядок дня в дошкольных группах, федеральный календарный план воспитательной работы</a:t>
            </a: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45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15748" y="74859"/>
            <a:ext cx="9155576" cy="2443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marR="423545" indent="-90170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Целью Программы является </a:t>
            </a:r>
          </a:p>
          <a:p>
            <a:pPr marL="270510" marR="423545" indent="-90170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разностороннее развитие ребёнка в период дошкольного детства с учётом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</a:t>
            </a:r>
            <a:endParaRPr lang="ru-RU" sz="24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918" y="2505590"/>
            <a:ext cx="2956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программы: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927437"/>
            <a:ext cx="9144000" cy="40441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0510" marR="423545" indent="-90170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единых для Российской Федерации содержания ДО и планируемых результатов освоения образовательной программы ДО; </a:t>
            </a:r>
            <a:endParaRPr lang="ru-RU" sz="20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marR="423545" indent="-90170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Приобщение детей (в соответствии с возрастными особенностями) к базовым ценностям российского народа - </a:t>
            </a:r>
            <a:r>
              <a:rPr lang="ru-RU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</a:t>
            </a:r>
          </a:p>
          <a:p>
            <a:pPr marL="270510" marR="423545" indent="-90170" algn="just">
              <a:lnSpc>
                <a:spcPct val="107000"/>
              </a:lnSpc>
              <a:spcBef>
                <a:spcPts val="15"/>
              </a:spcBef>
              <a:tabLst>
                <a:tab pos="1477010" algn="l"/>
              </a:tabLst>
            </a:pPr>
            <a:r>
              <a:rPr lang="ru-RU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оздание условий для формирования ценностного отношения к окружающему миру, становления опыта действий и поступков на основе осмысления ценностей; </a:t>
            </a:r>
            <a:endParaRPr lang="ru-RU" sz="20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77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642" y="0"/>
            <a:ext cx="2956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программы: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472" y="461665"/>
            <a:ext cx="8831483" cy="6333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66700" marR="423545" indent="363538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Построение (структурирование) содержания образовательной деятельности на основе учета возрастных и индивидуальных особенностей развития; </a:t>
            </a:r>
            <a:endParaRPr lang="ru-RU" sz="20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marR="423545" indent="363538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Создание условий для равного доступа к образованию для всех детей дошкольного возраста с учетом разнообразия образовательных потребностей и индивидуальных возможностей; </a:t>
            </a:r>
            <a:endParaRPr lang="ru-RU" sz="20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marR="423545" indent="363538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Охрана и укрепление физического и психического здоровья детей, в том числе их эмоционального благополучия; </a:t>
            </a:r>
            <a:endParaRPr lang="ru-RU" sz="20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marR="423545" indent="363538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Обеспечение развития физических, личностных, нравственных качеств и основ патриотизма, интеллектуальных и художественно-творческих способностей ребенка, его инициативности, самостоятельности и ответственности; </a:t>
            </a:r>
            <a:endParaRPr lang="ru-RU" sz="20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marR="423545" indent="363538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 </a:t>
            </a:r>
            <a:endParaRPr lang="ru-RU" sz="20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marR="423545" indent="363538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  <a:endParaRPr lang="ru-RU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35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1405</Words>
  <Application>Microsoft Office PowerPoint</Application>
  <PresentationFormat>Экран (4:3)</PresentationFormat>
  <Paragraphs>129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Lucida Sans Unicode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Ольга Алексеевна</cp:lastModifiedBy>
  <cp:revision>17</cp:revision>
  <dcterms:created xsi:type="dcterms:W3CDTF">2023-09-07T19:08:10Z</dcterms:created>
  <dcterms:modified xsi:type="dcterms:W3CDTF">2023-09-08T15:31:16Z</dcterms:modified>
</cp:coreProperties>
</file>