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4" r:id="rId11"/>
    <p:sldId id="260" r:id="rId12"/>
    <p:sldId id="261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DBE"/>
    <a:srgbClr val="FDB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522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6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10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84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60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68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2227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10.09.2023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56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10.09.2023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26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10.09.2023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92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578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0A4F-5298-44BD-8E6A-8BBFE9329651}" type="datetimeFigureOut">
              <a:rPr lang="ru-RU" smtClean="0"/>
              <a:t>10.09.2023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630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F0A4F-5298-44BD-8E6A-8BBFE9329651}" type="datetimeFigureOut">
              <a:rPr lang="ru-RU" smtClean="0"/>
              <a:t>10.09.2023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19D74-A708-4E7A-92B1-BC2475DE9A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772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3270" y="1053297"/>
            <a:ext cx="76740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Адаптированная образовательная программа</a:t>
            </a:r>
          </a:p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Дошкольного образования 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государственного бюджетного дошкольного образовательного учреждения </a:t>
            </a:r>
          </a:p>
          <a:p>
            <a:pPr algn="ctr"/>
            <a:r>
              <a:rPr lang="ru-RU" sz="2400" dirty="0" smtClean="0"/>
              <a:t>центра развития ребенка – детского сада №33 </a:t>
            </a:r>
          </a:p>
          <a:p>
            <a:pPr algn="ctr"/>
            <a:r>
              <a:rPr lang="ru-RU" sz="2400" dirty="0" smtClean="0"/>
              <a:t>Красносельского района Санкт-Петербурга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259484" y="5729468"/>
            <a:ext cx="1821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</a:t>
            </a:r>
          </a:p>
          <a:p>
            <a:r>
              <a:rPr lang="ru-RU" dirty="0" smtClean="0"/>
              <a:t>          2023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045484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65207" y="962095"/>
            <a:ext cx="7610355" cy="13644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МЕТОДИЧЕСКАЯ РАЗРАБОТКА</a:t>
            </a: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9215" marR="1905" algn="ctr">
              <a:lnSpc>
                <a:spcPts val="1360"/>
              </a:lnSpc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обучения</a:t>
            </a:r>
            <a:r>
              <a:rPr lang="ru-RU" b="1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плаванию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 детей 3-7 лет.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</a:t>
            </a:r>
            <a:r>
              <a:rPr lang="ru-RU" i="1" spc="29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Е.Ю.Денисова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" y="127322"/>
            <a:ext cx="91440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формируемая участниками образовательных отношений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9" y="2435356"/>
            <a:ext cx="759299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69215" marR="1905" algn="ctr">
              <a:spcBef>
                <a:spcPts val="5"/>
              </a:spcBef>
              <a:spcAft>
                <a:spcPts val="0"/>
              </a:spcAft>
              <a:tabLst>
                <a:tab pos="222250" algn="l"/>
              </a:tabLs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ПСИХОЛОГО-ПЕДАГОГИЧЕСКОГО СОПРОВОЖДЕНИЯ ОБРАЗОВАТЕЛЬНОГО ПРОЦЕССА при подготовке к школе «В школу – с</a:t>
            </a:r>
            <a:r>
              <a:rPr lang="ru-RU" b="1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радостью!»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</a:t>
            </a:r>
            <a:r>
              <a:rPr lang="ru-RU" spc="1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5-7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лет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i="1" spc="1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</a:t>
            </a:r>
            <a:r>
              <a:rPr lang="ru-RU" i="1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Т.В.</a:t>
            </a:r>
            <a:r>
              <a:rPr lang="ru-RU" i="1" spc="-1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Тупахина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9" y="3690078"/>
            <a:ext cx="757852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1905" algn="ctr"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МЕТОДИЧЕСКАЯ РАЗРАБОТКА по экологическому воспитанию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b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дошкольного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</a:t>
            </a:r>
            <a:r>
              <a:rPr lang="ru-RU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 детей 5-7 лет. </a:t>
            </a:r>
            <a:r>
              <a:rPr lang="ru-RU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Автор-составитель: Е.В. Елисеева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6268" y="4722193"/>
            <a:ext cx="7578526" cy="1987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1280">
              <a:lnSpc>
                <a:spcPts val="1200"/>
              </a:lnSpc>
              <a:spcAft>
                <a:spcPts val="800"/>
              </a:spcAft>
            </a:pPr>
            <a:endParaRPr lang="ru-RU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280">
              <a:lnSpc>
                <a:spcPts val="12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280">
              <a:lnSpc>
                <a:spcPts val="12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ОБЩЕРАЗВИВАЮЩАЯ ПРОГРАММА </a:t>
            </a:r>
          </a:p>
          <a:p>
            <a:pPr marL="81280">
              <a:lnSpc>
                <a:spcPts val="1200"/>
              </a:lnSpc>
              <a:spcAft>
                <a:spcPts val="8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Мы входим в мир прекрасного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0690" indent="9525" algn="just">
              <a:lnSpc>
                <a:spcPct val="107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является практико-ориентированной, призванной развить интерес к культурному наследию Санкт-Петербурга.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 детей 4-7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41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632030" y="388951"/>
            <a:ext cx="67943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Характеристика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взаимодействия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педагогического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коллектива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семьями</a:t>
            </a:r>
            <a:r>
              <a:rPr lang="ru-RU" sz="2400" b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3126" y="1608899"/>
            <a:ext cx="68735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с семьей, вовлечение родителей (законных представителей) в образовательный процесс для формирования у них компетентной педагогической позиции по отношению к собственному ребенку.</a:t>
            </a:r>
          </a:p>
        </p:txBody>
      </p:sp>
    </p:spTree>
    <p:extLst>
      <p:ext uri="{BB962C8B-B14F-4D97-AF65-F5344CB8AC3E}">
        <p14:creationId xmlns:p14="http://schemas.microsoft.com/office/powerpoint/2010/main" val="403293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2598" y="-8682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14549" y="1224056"/>
            <a:ext cx="702945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 у педагогических работников уважительного отношения к традициям семейного воспитания обучающихся и признания приоритетности родительского права в вопросах воспитания ребенка;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(законных представителей)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-образовательный процесс;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эффективных технологий сотрудничества с родителями (законными представителями), активизация их участия в жизни детского сада;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активной информационно-развивающей среды, обеспечивающей единые подходы к развитию личности в семье и детском коллективе;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родительской компетентности в вопросах воспитания и обучения обучающихся.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45894" y="188591"/>
            <a:ext cx="7870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8625" indent="35941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Основными задачами взаимодействия ДОУ с семьей являются: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0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20456" y="172916"/>
            <a:ext cx="67133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8625" indent="359410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Формы взаимодействия ДОУ с семьями воспитанников: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52673" y="1355849"/>
            <a:ext cx="665797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Аналитическое направление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анкетирование, опрос</a:t>
            </a:r>
          </a:p>
          <a:p>
            <a:pPr lvl="0"/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Коммуникативно-</a:t>
            </a:r>
            <a:r>
              <a:rPr lang="ru-RU" sz="22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деятельностное</a:t>
            </a:r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информационное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лекции, практикумы, дискуссии, круглые столы, педагогические советы с участием родителей, родительские конференции, общие и групповые родительские собрания, вечера вопросов и ответов, тренинги, беседы, деловые игры, проекты.</a:t>
            </a:r>
          </a:p>
          <a:p>
            <a:pPr lvl="0"/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Досуговые формы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праздники, олимпиады, досуги, выставки, экскурсии, экспедиции, события.</a:t>
            </a:r>
          </a:p>
          <a:p>
            <a:pPr lvl="0"/>
            <a:r>
              <a:rPr lang="ru-RU" sz="2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Наглядно-информационные формы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сайт, стенды, группы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другие информационные ресурсы.</a:t>
            </a:r>
          </a:p>
        </p:txBody>
      </p:sp>
    </p:spTree>
    <p:extLst>
      <p:ext uri="{BB962C8B-B14F-4D97-AF65-F5344CB8AC3E}">
        <p14:creationId xmlns:p14="http://schemas.microsoft.com/office/powerpoint/2010/main" val="356446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2420" y="393539"/>
            <a:ext cx="52383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ГБДОУ ЦРР-д/с №33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" y="1680970"/>
            <a:ext cx="4525701" cy="39450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здании № 1 по адресу ул. Добровольцев д.52 к.2 –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групп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Из них: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Общеразвивающей направленности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2-3 года – ранний возраст – 2 группы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3-4 года – младший возраст – 3 группы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4-5 лет – средний возраст – 1 группа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5-6 лет – старший возраст – 3 группы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6-7 лет – подготовительные к школе – 2 группы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Компенсирующей направленности:</a:t>
            </a:r>
            <a:endParaRPr lang="ru-RU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6-7 лет  - подготовительная к школе -1 группа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0430" y="855204"/>
            <a:ext cx="4572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R="427355" algn="just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ГБДОУ ЦРР – д/с № 33 расположено в 2 зданиях:</a:t>
            </a:r>
            <a:endParaRPr lang="ru-RU" sz="1600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1999" y="1713863"/>
            <a:ext cx="4572000" cy="39121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здании №2 по адресу </a:t>
            </a: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ул. Добровольцев д.56 к.3 –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групп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Общеразвивающей направленности:</a:t>
            </a:r>
            <a:endParaRPr lang="ru-RU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1,5-2 года – ранний возраст – 2 группы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4-5 лет – средний возраст – 3 группы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Комбинированная группа:</a:t>
            </a:r>
            <a:endParaRPr lang="ru-RU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5-6 лет – старший возраст – 1 группа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6-7 лет – подготовительная к школе – 1 группа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Компенсирующей направленности: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427355">
              <a:lnSpc>
                <a:spcPct val="107000"/>
              </a:lnSpc>
              <a:spcAft>
                <a:spcPts val="0"/>
              </a:spcAft>
              <a:tabLst>
                <a:tab pos="89789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6-7 лет – подготовительная к школе – 1 группа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47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575" cy="68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3270" y="1053297"/>
            <a:ext cx="76740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Адаптированная образовательная программа</a:t>
            </a:r>
          </a:p>
          <a:p>
            <a:pPr algn="ctr"/>
            <a:r>
              <a:rPr lang="ru-RU" sz="4400" b="1" i="1" dirty="0" smtClean="0">
                <a:solidFill>
                  <a:srgbClr val="0070C0"/>
                </a:solidFill>
              </a:rPr>
              <a:t>Дошкольного образования 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2400" b="1" dirty="0" smtClean="0"/>
              <a:t>государственного бюджетного дошкольного образовательного учреждения </a:t>
            </a:r>
          </a:p>
          <a:p>
            <a:pPr algn="ctr"/>
            <a:r>
              <a:rPr lang="ru-RU" sz="2400" b="1" dirty="0" smtClean="0"/>
              <a:t>центра развития ребенка – детского сада №33 </a:t>
            </a:r>
          </a:p>
          <a:p>
            <a:pPr algn="ctr"/>
            <a:r>
              <a:rPr lang="ru-RU" sz="2400" b="1" dirty="0" smtClean="0"/>
              <a:t>Красносельского района Санкт-Петербурга</a:t>
            </a:r>
            <a:endParaRPr lang="ru-RU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259482" y="4777160"/>
            <a:ext cx="1821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Санкт-Петербург</a:t>
            </a:r>
          </a:p>
          <a:p>
            <a:r>
              <a:rPr lang="ru-RU" dirty="0" smtClean="0"/>
              <a:t>          2023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7984" y="5957893"/>
            <a:ext cx="51221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Адрес электронной почты:  dc-33@mail.ru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7984" y="6375799"/>
            <a:ext cx="51221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Адрес сайта:                         </a:t>
            </a:r>
            <a:r>
              <a:rPr lang="en-US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http://33krsl.dou.spb.ru/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37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649"/>
            <a:ext cx="90398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499" y="0"/>
            <a:ext cx="8772525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Адаптированная образовательная программа Государственного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образовательного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учреждения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</a:t>
            </a:r>
            <a:r>
              <a:rPr lang="ru-RU" sz="2400" i="1" spc="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 – детского сада № 33 Красносельского района Санкт-Петербурга (далее Программа)  составлена в</a:t>
            </a:r>
            <a:r>
              <a:rPr lang="ru-RU" sz="2400" i="1" spc="-5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соответствии</a:t>
            </a:r>
          </a:p>
          <a:p>
            <a:r>
              <a:rPr lang="ru-RU" sz="12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dirty="0"/>
              <a:t> Федеральным государственным образовательным стандартом дошкольного образования </a:t>
            </a:r>
            <a:r>
              <a:rPr lang="ru-RU" sz="1600" i="1" dirty="0"/>
              <a:t>(утвержден приказом Министерства образования и науки Российской Федерации от 17 октября 2013 г. № </a:t>
            </a:r>
            <a:r>
              <a:rPr lang="ru-RU" sz="1600" i="1" dirty="0" smtClean="0"/>
              <a:t>1155 </a:t>
            </a:r>
            <a:r>
              <a:rPr lang="ru-RU" sz="1600" dirty="0" smtClean="0"/>
              <a:t>в </a:t>
            </a:r>
            <a:r>
              <a:rPr lang="ru-RU" sz="1600" dirty="0"/>
              <a:t>редакции приказа </a:t>
            </a:r>
            <a:r>
              <a:rPr lang="ru-RU" sz="1600" dirty="0" err="1"/>
              <a:t>Минпросвещения</a:t>
            </a:r>
            <a:r>
              <a:rPr lang="ru-RU" sz="1600" dirty="0"/>
              <a:t> России от 8 ноября 2022 г. № 955, зарегистрировано в Минюсте России 6 февраля 2023 г., регистрационный № 72264)</a:t>
            </a:r>
            <a:r>
              <a:rPr lang="ru-RU" sz="1600" i="1" dirty="0"/>
              <a:t>; </a:t>
            </a:r>
            <a:endParaRPr lang="ru-R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i="1" dirty="0"/>
              <a:t> Ф</a:t>
            </a:r>
            <a:r>
              <a:rPr lang="ru-RU" sz="1600" dirty="0"/>
              <a:t>едеральной адаптированной образовательной программой дошкольного образования (</a:t>
            </a:r>
            <a:r>
              <a:rPr lang="ru-RU" sz="1600" i="1" dirty="0"/>
              <a:t>утверждена приказом Министерства просвещения Российской Федерации от 24 ноября 2022 г. № </a:t>
            </a:r>
            <a:r>
              <a:rPr lang="ru-RU" sz="1600" i="1" dirty="0" smtClean="0"/>
              <a:t>1022).</a:t>
            </a:r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10" name="Picture 2" descr="https://catherineasquithgallery.com/uploads/posts/2021-03/1614693546_155-p-fon-s-ramkami-dlya-bukleta-1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91992"/>
            <a:ext cx="9144000" cy="3005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dankow.ru/wp-content/uploads/2018/04/cover_image_big-78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002" y="3953128"/>
            <a:ext cx="2190999" cy="29048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6" name="Picture 2" descr="Адаптированная Образовательная Программа Дошкольного – купить в  интернет-магазине OZON по выгодной цен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106" y="3891991"/>
            <a:ext cx="1977493" cy="3089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00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1023" y="208344"/>
            <a:ext cx="8981954" cy="63709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84455" marR="50800" indent="450215" algn="just">
              <a:spcAft>
                <a:spcPts val="0"/>
              </a:spcAft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b="1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позволяет реализовать несколько основополагающих функций дошкольного уровня образования: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27355" marR="50800" indent="-342900" algn="just">
              <a:spcAft>
                <a:spcPts val="0"/>
              </a:spcAft>
              <a:buFontTx/>
              <a:buChar char="-"/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i="1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 и воспитание ребёнка дошкольного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возраста как</a:t>
            </a:r>
          </a:p>
          <a:p>
            <a:pPr marL="84455" marR="50800" algn="just">
              <a:spcAft>
                <a:spcPts val="0"/>
              </a:spcAft>
              <a:tabLst>
                <a:tab pos="457200" algn="l"/>
                <a:tab pos="995680" algn="l"/>
                <a:tab pos="1652905" algn="l"/>
                <a:tab pos="2227580" algn="l"/>
                <a:tab pos="2969260" algn="l"/>
                <a:tab pos="4265295" algn="l"/>
                <a:tab pos="5212715" algn="l"/>
                <a:tab pos="5712460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</a:t>
            </a:r>
          </a:p>
          <a:p>
            <a:pPr algn="just"/>
            <a:r>
              <a:rPr lang="ru-RU" sz="2400" i="1" dirty="0" smtClean="0">
                <a:latin typeface="Times New Roman" panose="02020603050405020304" pitchFamily="18" charset="0"/>
              </a:rPr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ориентированного на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культуру своей семьи, большой и малой Родины;</a:t>
            </a:r>
          </a:p>
          <a:p>
            <a:r>
              <a:rPr lang="ru-RU" sz="2400" dirty="0" smtClean="0"/>
              <a:t>-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федерального образовательного пространства воспитания и обучения детей от рождения до поступления в общеобразовательную организацию, обеспечивающего ребёнку и его родителям (законным представителям), равные, качественные условия ДО, вне зависимости от места проживания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495" y="243435"/>
            <a:ext cx="8542116" cy="275152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84455" marR="50800" indent="450215" algn="just">
              <a:lnSpc>
                <a:spcPct val="90000"/>
              </a:lnSpc>
              <a:spcBef>
                <a:spcPts val="15"/>
              </a:spcBef>
              <a:spcAft>
                <a:spcPts val="0"/>
              </a:spcAft>
              <a:tabLst>
                <a:tab pos="457200" algn="l"/>
                <a:tab pos="1652905" algn="l"/>
              </a:tabLst>
            </a:pP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определяет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единые для Российской Федерации базовые объем и содержание дошкольного образования, осваиваемые обучающимися в организациях, осуществляющих образовательную деятельность, и планируемые результаты освоения образовательной программы. Федеральная программа разработана в соответствии с федеральным государственным образовательным стандартом дошкольного образования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6134" y="4948139"/>
            <a:ext cx="82528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spc="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каждом из них предусматривается обязательная часть (не менее 60%) и часть, формируемая участниками образовательных отношений (не более 40%)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20773" y="3220145"/>
            <a:ext cx="8357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Образовательная программа  включает три основных раздела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6134" y="3882115"/>
            <a:ext cx="8252838" cy="865719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33929" y="4085864"/>
            <a:ext cx="1979358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целевой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47052" y="4064613"/>
            <a:ext cx="2460225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/>
              <a:t>с</a:t>
            </a:r>
            <a:r>
              <a:rPr lang="ru-RU" sz="2400" dirty="0" smtClean="0"/>
              <a:t>одержательный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06317" y="4064612"/>
            <a:ext cx="2812649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организационный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51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4091" y="635286"/>
            <a:ext cx="8484242" cy="24191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цели, задачи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принципы формирования</a:t>
            </a:r>
            <a:endParaRPr lang="ru-RU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планируемые результаты освоения Федеральной программы на этапе завершения освоения Федеральной программы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8320" y="173621"/>
            <a:ext cx="6615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целевом разделе </a:t>
            </a:r>
            <a:r>
              <a:rPr lang="ru-RU" sz="2400" b="1" i="1" dirty="0" smtClean="0"/>
              <a:t>Программы представлены:</a:t>
            </a:r>
            <a:endParaRPr lang="ru-RU" sz="2400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258320" y="3386808"/>
            <a:ext cx="6259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</a:t>
            </a:r>
            <a:r>
              <a:rPr lang="ru-RU" sz="2400" b="1" i="1" dirty="0" smtClean="0"/>
              <a:t>  </a:t>
            </a:r>
            <a:r>
              <a:rPr lang="ru-RU" sz="2400" b="1" i="1" dirty="0" smtClean="0">
                <a:solidFill>
                  <a:srgbClr val="FF0000"/>
                </a:solidFill>
              </a:rPr>
              <a:t>содержательном разделе </a:t>
            </a:r>
            <a:r>
              <a:rPr lang="ru-RU" sz="2400" b="1" i="1" dirty="0" smtClean="0"/>
              <a:t>представлены:</a:t>
            </a:r>
            <a:endParaRPr lang="ru-RU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4091" y="3848473"/>
            <a:ext cx="8611565" cy="30839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и содержание образовательной деятельности по каждой из образовательных областей для всех возрастных групп обучающихся (социально-коммуникативное, познавательное, речевое, художественно- эстетическое, физическое развитие)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описание вариативных форм, способов, методов и средств реализации Федеральной программы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собенности образовательной деятельности разных видов и культурных практик</a:t>
            </a:r>
          </a:p>
        </p:txBody>
      </p:sp>
    </p:spTree>
    <p:extLst>
      <p:ext uri="{BB962C8B-B14F-4D97-AF65-F5344CB8AC3E}">
        <p14:creationId xmlns:p14="http://schemas.microsoft.com/office/powerpoint/2010/main" val="35659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234" y="931652"/>
            <a:ext cx="8947231" cy="44135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поддержки детской инициативы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педагогического коллектива с обучающимися и их семьями</a:t>
            </a:r>
          </a:p>
          <a:p>
            <a:pPr marL="370205" marR="50800" indent="-285750" algn="just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457200" algn="l"/>
                <a:tab pos="1652905" algn="l"/>
              </a:tabLs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коррекционной работы с детьми с ТНР (содержание образовательной деятельности по профессиональной коррекции нарушений развития детей</a:t>
            </a:r>
            <a:r>
              <a:rPr lang="ru-RU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84455" marR="50800" algn="just">
              <a:lnSpc>
                <a:spcPct val="90000"/>
              </a:lnSpc>
              <a:spcAft>
                <a:spcPts val="0"/>
              </a:spcAft>
              <a:tabLst>
                <a:tab pos="457200" algn="l"/>
                <a:tab pos="1652905" algn="l"/>
              </a:tabLst>
            </a:pP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4455" marR="50800" algn="just">
              <a:lnSpc>
                <a:spcPct val="90000"/>
              </a:lnSpc>
              <a:spcAft>
                <a:spcPts val="0"/>
              </a:spcAft>
              <a:tabLst>
                <a:tab pos="457200" algn="l"/>
                <a:tab pos="1652905" algn="l"/>
              </a:tabLst>
            </a:pP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содержательный раздел Программы входит </a:t>
            </a:r>
            <a:r>
              <a:rPr lang="ru-RU" sz="2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Рабочая программа воспитания, которая раскрывает задачи и направления воспитательной работы, предусматривает 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обществе</a:t>
            </a:r>
            <a:r>
              <a:rPr lang="ru-RU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8020" y="235314"/>
            <a:ext cx="6921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 содержательном разделе </a:t>
            </a:r>
            <a:r>
              <a:rPr lang="ru-RU" sz="2400" b="1" i="1" dirty="0" smtClean="0"/>
              <a:t>представлены: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56990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0146" y="358815"/>
            <a:ext cx="7856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В организационном разделе </a:t>
            </a:r>
            <a:r>
              <a:rPr lang="ru-RU" sz="2400" b="1" i="1" dirty="0" smtClean="0"/>
              <a:t>программы представлены </a:t>
            </a:r>
            <a:endParaRPr lang="ru-RU" sz="24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7174" y="964636"/>
            <a:ext cx="8715375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условия, обеспечивающие развитие ребенка с ТНР</a:t>
            </a: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предметно-пространственной развивающей образовательной среды</a:t>
            </a: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Программы, обеспеченность методическими материалами и средствами обучения и воспитания</a:t>
            </a: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условия реализации программы</a:t>
            </a: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методических материалов, средств обучения</a:t>
            </a: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условия реализации Программы</a:t>
            </a: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Распорядок пребывания воспитанников в ДОУ</a:t>
            </a: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и показатели организации образовательного процесса</a:t>
            </a:r>
          </a:p>
          <a:p>
            <a:pPr marL="342900" indent="-342900" algn="just" fontAlgn="t">
              <a:buFont typeface="Wingdings" panose="05000000000000000000" pitchFamily="2" charset="2"/>
              <a:buChar char="§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календарный план воспитательной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45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4859"/>
            <a:ext cx="9039828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Целью Программы является </a:t>
            </a:r>
          </a:p>
          <a:p>
            <a:pPr marL="270510" marR="423545" indent="-90170" algn="just">
              <a:lnSpc>
                <a:spcPct val="107000"/>
              </a:lnSpc>
              <a:spcBef>
                <a:spcPts val="15"/>
              </a:spcBef>
              <a:spcAft>
                <a:spcPts val="0"/>
              </a:spcAft>
              <a:tabLst>
                <a:tab pos="1477010" algn="l"/>
              </a:tabLst>
            </a:pP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условий для дошкольного образования, определяемых общими и особыми потребностями обучающегося дошкольного возраста с ТНР, индивидуальными особенностями его развития и состояния здоровья.</a:t>
            </a:r>
            <a:endParaRPr lang="ru-RU" sz="2400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918" y="2505590"/>
            <a:ext cx="29567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927437"/>
            <a:ext cx="9144000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содержания АОП ДО для обучающихся с ТНР;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недостатков психофизического развития обучающихся с ТНР;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и укрепление физического и психического здоровья обучающихся с ТНР, в том числе их эмоционального благополучия;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равных возможностей для полноценного развития ребенка с ТНР в период дошкольного образования независимо от места проживания, пола, нации, языка, социального статуса;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развития в соответствии с их возрастными, психофизическими и индивидуальными особенностями, развитие способностей и творческого потенциала каждого ребенка с ТНР как субъекта отношений с педагогическим работником, родителями (законными представителями), другими детьми;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77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</a:schemeClr>
            </a:gs>
            <a:gs pos="81250">
              <a:srgbClr val="94BBDF"/>
            </a:gs>
            <a:gs pos="75000">
              <a:schemeClr val="accent1">
                <a:lumMod val="45000"/>
                <a:lumOff val="55000"/>
              </a:schemeClr>
            </a:gs>
            <a:gs pos="87500">
              <a:schemeClr val="accent1">
                <a:lumMod val="40000"/>
                <a:lumOff val="6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642" y="0"/>
            <a:ext cx="2956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472" y="661690"/>
            <a:ext cx="8831483" cy="53245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 startAt="6"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и воспитания в целостный образовательный процесс на основе духовно-нравственных и социокультурных ценностей, принятых в обществе правил и норм поведения в интересах человека, семьи, общества;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 личности обучающихся с ТНР,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социокультурной среды, соответствующей психофизическим и индивидуальным особенностям развития обучающихся с ТНР;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психолого-педагогической поддержки родителей (законных представителей) и повышение их компетентности в вопросах развития, образования, реабилитации (абилитации), охраны и укрепления здоровья обучающихся с ТНР;</a:t>
            </a:r>
          </a:p>
          <a:p>
            <a:pPr marL="457200" lvl="0" indent="-457200">
              <a:buFont typeface="+mj-lt"/>
              <a:buAutoNum type="arabicPeriod" startAt="6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преемственности целей, задач и содержания дошкольного и начального общего образования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35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1283</Words>
  <Application>Microsoft Office PowerPoint</Application>
  <PresentationFormat>Экран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Катюша</cp:lastModifiedBy>
  <cp:revision>21</cp:revision>
  <dcterms:created xsi:type="dcterms:W3CDTF">2023-09-07T19:08:10Z</dcterms:created>
  <dcterms:modified xsi:type="dcterms:W3CDTF">2023-09-10T19:14:20Z</dcterms:modified>
</cp:coreProperties>
</file>