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263" r:id="rId6"/>
    <p:sldId id="264" r:id="rId7"/>
    <p:sldId id="268" r:id="rId8"/>
    <p:sldId id="269" r:id="rId9"/>
    <p:sldId id="270" r:id="rId10"/>
    <p:sldId id="271" r:id="rId11"/>
    <p:sldId id="266" r:id="rId12"/>
    <p:sldId id="262" r:id="rId13"/>
    <p:sldId id="25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EB2F9"/>
    <a:srgbClr val="0033CC"/>
    <a:srgbClr val="FECAFA"/>
    <a:srgbClr val="FEC3B0"/>
    <a:srgbClr val="BEB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>
        <p:scale>
          <a:sx n="48" d="100"/>
          <a:sy n="48" d="100"/>
        </p:scale>
        <p:origin x="20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EDA2-877A-46CC-95B8-CB73861CBB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3F4F-9E0D-49A0-8CDC-7FF71F6749D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59CD-DF15-43F7-BC56-96300A5D87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7C19-4844-4B20-96D7-66E1DAF625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hyperlink" Target="https://orlyatarussi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C9E8A8"/>
            </a:gs>
            <a:gs pos="92000">
              <a:srgbClr val="FEB2F9"/>
            </a:gs>
            <a:gs pos="42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4" y="3504"/>
            <a:ext cx="7476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</a:t>
            </a:r>
            <a:endParaRPr lang="ru-RU" b="1" dirty="0" smtClean="0"/>
          </a:p>
          <a:p>
            <a:pPr algn="ctr"/>
            <a:r>
              <a:rPr lang="ru-RU" b="1" dirty="0" smtClean="0"/>
              <a:t>Центр развития ребенка – детский сад №33</a:t>
            </a:r>
            <a:endParaRPr lang="ru-RU" b="1" dirty="0" smtClean="0"/>
          </a:p>
          <a:p>
            <a:pPr algn="ctr"/>
            <a:r>
              <a:rPr lang="ru-RU" b="1" dirty="0" smtClean="0"/>
              <a:t>Красносельского района Санкт-Петербурга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8712" y="1615117"/>
            <a:ext cx="227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Проект 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529" y="2804105"/>
            <a:ext cx="7983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/>
                <a:latin typeface="Times New Roman" panose="02020603050405020304" pitchFamily="18" charset="0"/>
              </a:rPr>
              <a:t>«Орлята-дошколята» – это один из содержательных модулей всероссийской программы «Орлята России», направленный на развитие начал социальной активности детей старшего дошкольного возраста и решение задачи преемственности уровней дошкольного и начального общего образования.</a:t>
            </a:r>
            <a:endParaRPr lang="ru-RU" sz="2400" b="1" i="1" dirty="0" smtClean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hlinkClick r:id="rId1"/>
              </a:rPr>
              <a:t>https://orlyatarussia.ru</a:t>
            </a:r>
            <a:r>
              <a:rPr lang="en-US" sz="2400" b="1" i="1" dirty="0" smtClean="0">
                <a:hlinkClick r:id="rId1"/>
              </a:rPr>
              <a:t>/</a:t>
            </a:r>
            <a:endParaRPr lang="ru-RU" sz="2400" b="1" i="1" dirty="0" smtClean="0"/>
          </a:p>
          <a:p>
            <a:pPr algn="just"/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398" y="5851093"/>
            <a:ext cx="7737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 дети от 6 до 7(8) лет, педагоги, родители (законные представители, наставники - лицей №395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83" y="82540"/>
            <a:ext cx="3943397" cy="27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лево стрелка 7"/>
          <p:cNvSpPr/>
          <p:nvPr/>
        </p:nvSpPr>
        <p:spPr>
          <a:xfrm rot="16765903">
            <a:off x="5646730" y="1013595"/>
            <a:ext cx="794721" cy="2464145"/>
          </a:xfrm>
          <a:prstGeom prst="curvedRightArrow">
            <a:avLst>
              <a:gd name="adj1" fmla="val 21127"/>
              <a:gd name="adj2" fmla="val 41289"/>
              <a:gd name="adj3" fmla="val 4168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09" y="1099924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8184" y="132267"/>
            <a:ext cx="2992517" cy="8229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402" y="1697566"/>
          <a:ext cx="8603798" cy="5268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730"/>
                <a:gridCol w="6385168"/>
                <a:gridCol w="1612900"/>
              </a:tblGrid>
              <a:tr h="383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События/мероприятия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Период/месяц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«Чистота-красота»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проект «День народного единства»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Викторина  «Герб моей страны» К Дню Государственного герба Российской Федерации – 30 ноября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Акция «Теплый Новый год» (волонтерское движение) для солдат СВО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6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Интерактивное событие-погружение “РОЖДЕСТВЕНСКИЕ КОЛЯДКИ”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2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 «Город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жив» к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Дню снятия БЛОКАДЫ Ленинграда»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Проект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А.С. Пушкин для детей. К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Дню памяти А.С. ПУШКИНА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Праздник,  посвященный Дню защитника отечества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Образовательное событие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«ПРАЗДНИК МИРА И ТРУДА»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0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«Цветы Победы»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дело: проект «Мой город» к Дню рождения города Санкт-Петербурга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0547" y="30667"/>
            <a:ext cx="2699971" cy="151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3207" y="218704"/>
            <a:ext cx="2992517" cy="8229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ОРЛЯТА РОССИИ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60" y="0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5402" y="1697566"/>
          <a:ext cx="8603798" cy="4647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730"/>
                <a:gridCol w="6385168"/>
                <a:gridCol w="1612900"/>
              </a:tblGrid>
              <a:tr h="383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События/мероприятия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Период/месяц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  детский совет по организации помощи работникам ДОУ и младшим воспитанникам ДОУ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изготовление экрана «Мои дела и мой статус»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круглый стол «Вступая в ряды Орлят-дошколят»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всех акциях ГБДОУ ЦРР-д/с №33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6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проект «Говорящая среда»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- 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2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«Поиграем вместе» (организация игр с младшими воспитанниками ДОУ»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«Коробка требует ремонта» (организация ремонта книг в группах младшего дошкольного возраста)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апрель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проект «Огород на окне»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18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«Растим экологически чистые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0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дело:   детский совет «Быть полезным людям – здорово!»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4" y="3504"/>
            <a:ext cx="7476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</a:t>
            </a:r>
            <a:endParaRPr lang="ru-RU" b="1" dirty="0" smtClean="0"/>
          </a:p>
          <a:p>
            <a:pPr algn="ctr"/>
            <a:r>
              <a:rPr lang="ru-RU" b="1" dirty="0" smtClean="0"/>
              <a:t>Центр развития ребенка – детский сад №33</a:t>
            </a:r>
            <a:endParaRPr lang="ru-RU" b="1" dirty="0" smtClean="0"/>
          </a:p>
          <a:p>
            <a:pPr algn="ctr"/>
            <a:r>
              <a:rPr lang="ru-RU" b="1" dirty="0" smtClean="0"/>
              <a:t>Красносельского района Санкт-Петербурга </a:t>
            </a:r>
            <a:endParaRPr lang="ru-RU" b="1" dirty="0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82540"/>
            <a:ext cx="3045850" cy="21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08"/>
            <a:ext cx="3211657" cy="1867944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85785" y="3235788"/>
            <a:ext cx="5172215" cy="3046988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 – </a:t>
            </a:r>
            <a:r>
              <a:rPr lang="ru-RU" sz="3200" b="1" i="1" dirty="0" smtClean="0"/>
              <a:t>ОТВЕТСТВЕННЫЕ</a:t>
            </a:r>
            <a:endParaRPr lang="ru-RU" sz="3200" b="1" i="1" dirty="0" smtClean="0"/>
          </a:p>
          <a:p>
            <a:r>
              <a:rPr lang="ru-RU" sz="3200" b="1" dirty="0" smtClean="0"/>
              <a:t>Р – </a:t>
            </a:r>
            <a:r>
              <a:rPr lang="ru-RU" sz="3200" b="1" i="1" dirty="0" smtClean="0"/>
              <a:t>РАЗНОСТОРОННИ</a:t>
            </a:r>
            <a:r>
              <a:rPr lang="ru-RU" sz="3200" b="1" dirty="0" smtClean="0"/>
              <a:t>Е</a:t>
            </a:r>
            <a:endParaRPr lang="ru-RU" sz="3200" b="1" dirty="0" smtClean="0"/>
          </a:p>
          <a:p>
            <a:r>
              <a:rPr lang="ru-RU" sz="3200" b="1" dirty="0" smtClean="0"/>
              <a:t>Л – </a:t>
            </a:r>
            <a:r>
              <a:rPr lang="ru-RU" sz="3200" b="1" i="1" dirty="0" smtClean="0"/>
              <a:t>ЛЮБОЗНАТЕЛЬНЫЕ</a:t>
            </a:r>
            <a:endParaRPr lang="ru-RU" sz="3200" b="1" i="1" dirty="0" smtClean="0"/>
          </a:p>
          <a:p>
            <a:r>
              <a:rPr lang="ru-RU" sz="3200" b="1" dirty="0" smtClean="0"/>
              <a:t>Я – </a:t>
            </a:r>
            <a:r>
              <a:rPr lang="ru-RU" sz="3200" b="1" i="1" dirty="0" smtClean="0"/>
              <a:t>ЯРКИЕ</a:t>
            </a:r>
            <a:endParaRPr lang="ru-RU" sz="3200" b="1" i="1" dirty="0" smtClean="0"/>
          </a:p>
          <a:p>
            <a:r>
              <a:rPr lang="ru-RU" sz="3200" b="1" dirty="0" smtClean="0"/>
              <a:t>Т – </a:t>
            </a:r>
            <a:r>
              <a:rPr lang="ru-RU" sz="3200" b="1" i="1" dirty="0" smtClean="0"/>
              <a:t>ТРУДОЛЮБИВЫЕ</a:t>
            </a:r>
            <a:endParaRPr lang="ru-RU" sz="3200" b="1" i="1" dirty="0" smtClean="0"/>
          </a:p>
          <a:p>
            <a:r>
              <a:rPr lang="ru-RU" sz="3200" b="1" dirty="0" smtClean="0"/>
              <a:t>А - АКТИВНЫЕ</a:t>
            </a:r>
            <a:endParaRPr lang="ru-RU" sz="3200" b="1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08" y="1320031"/>
            <a:ext cx="3560572" cy="18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1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30" y="130623"/>
            <a:ext cx="8591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проекта </a:t>
            </a:r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«ОРЛЯТА-ДОШКОЛЯТА»</a:t>
            </a:r>
            <a:endParaRPr lang="ru-RU" sz="2800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129" y="1030227"/>
            <a:ext cx="84343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4343C"/>
                </a:solidFill>
                <a:effectLst/>
                <a:latin typeface="YS Text"/>
              </a:rPr>
              <a:t>1. </a:t>
            </a:r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Федеральный закон от 29.12.2012 г. № 273-ФЗ «Об образовании в Российской Федерации» (с изменениями)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002" y="3429602"/>
            <a:ext cx="841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4343C"/>
                </a:solidFill>
                <a:latin typeface="YS Text"/>
              </a:rPr>
              <a:t>5</a:t>
            </a:r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. Федеральный государственный образовательный стандарт дошкольного образования, утвержденный приказом Министерства образования и науки Российской Федерации от 17.10.2013 г. № 1155 (с изменениями и дополнениями)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02" y="4296720"/>
            <a:ext cx="841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6. Федеральная образовательная программа дошкольного образования, утвержденная приказом Министерства просвещения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  <a:p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Российской Федерации от 25.11.2022 г. № 1028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129" y="1632422"/>
            <a:ext cx="8591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u="none" strike="noStrike" baseline="0" dirty="0" smtClean="0">
                <a:latin typeface="Montserrat"/>
              </a:rPr>
              <a:t>2. Указ Президента Российской Федерации от 21.07.2020 № 474 «О национальных целях развития Российской Федерации на период до 2030 года». </a:t>
            </a:r>
            <a:endParaRPr lang="ru-RU" sz="1600" b="0" i="0" u="none" strike="noStrike" baseline="0" dirty="0" smtClean="0">
              <a:latin typeface="Montserrat"/>
            </a:endParaRPr>
          </a:p>
          <a:p>
            <a:r>
              <a:rPr lang="ru-RU" sz="1600" dirty="0" smtClean="0">
                <a:latin typeface="Montserrat"/>
              </a:rPr>
              <a:t>3. </a:t>
            </a:r>
            <a:r>
              <a:rPr lang="ru-RU" sz="1600" b="0" i="0" u="none" strike="noStrike" baseline="0" dirty="0" smtClean="0">
                <a:latin typeface="Montserrat"/>
              </a:rPr>
              <a:t>Указ Президента Российской Федерации от 02.07.2021 № 400 «О Стратегии национальной безопасности Российской Федерации». </a:t>
            </a:r>
            <a:endParaRPr lang="ru-RU" sz="1600" b="0" i="0" u="none" strike="noStrike" baseline="0" dirty="0" smtClean="0">
              <a:latin typeface="Montserrat"/>
            </a:endParaRPr>
          </a:p>
          <a:p>
            <a:r>
              <a:rPr lang="ru-RU" sz="1600" b="0" i="0" u="none" strike="noStrike" baseline="0" dirty="0" smtClean="0">
                <a:latin typeface="Montserrat"/>
              </a:rPr>
              <a:t>4. 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ценностей». </a:t>
            </a:r>
            <a:endParaRPr lang="ru-RU" sz="1600" b="0" i="0" u="none" strike="noStrike" baseline="0" dirty="0" smtClean="0">
              <a:latin typeface="Montserrat"/>
            </a:endParaRPr>
          </a:p>
          <a:p>
            <a:endParaRPr lang="ru-RU" sz="1600" b="0" i="0" u="none" strike="noStrike" baseline="0" dirty="0" smtClean="0">
              <a:latin typeface="Montserra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129" y="5163838"/>
            <a:ext cx="8447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4343C"/>
                </a:solidFill>
                <a:effectLst/>
                <a:latin typeface="YS Text"/>
              </a:rPr>
              <a:t>7. </a:t>
            </a:r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Всероссийская программа развития социальной активности обучающихся начальных классов «Орлята России», рекомендованная Министерством просвещения для внеурочной деятельности в рамках обновлённых </a:t>
            </a:r>
            <a:r>
              <a:rPr lang="ru-RU" sz="1600" b="0" i="0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 НОО и ФГОС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  <a:p>
            <a:r>
              <a:rPr lang="ru-RU" sz="1600" b="0" i="0" dirty="0" smtClean="0">
                <a:solidFill>
                  <a:srgbClr val="34343C"/>
                </a:solidFill>
                <a:effectLst/>
                <a:latin typeface="YS Text"/>
              </a:rPr>
              <a:t>ООО (Письмо от 05.07.2022 № ТВ-1290/03)</a:t>
            </a:r>
            <a:endParaRPr lang="ru-RU" sz="1600" b="0" i="0" dirty="0" smtClean="0">
              <a:solidFill>
                <a:srgbClr val="34343C"/>
              </a:solidFill>
              <a:effectLst/>
              <a:latin typeface="YS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1"/>
            </a:gs>
            <a:gs pos="1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272956"/>
            <a:ext cx="423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проекта: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377" y="915621"/>
            <a:ext cx="8215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воспитания в ДОО </a:t>
            </a:r>
            <a:r>
              <a:rPr lang="ru-RU" sz="2400" b="0" i="0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каждого ребенка с учетом его индивидуальности и создание условий для</a:t>
            </a:r>
            <a:endParaRPr lang="ru-RU" sz="2400" b="1" i="1" dirty="0" smtClean="0">
              <a:solidFill>
                <a:srgbClr val="3434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социализации</a:t>
            </a:r>
            <a:r>
              <a:rPr lang="ru-RU" sz="24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24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ценностей российского общества, что предполагает:</a:t>
            </a:r>
            <a:endParaRPr lang="ru-RU" sz="2400" b="1" i="1" dirty="0" smtClean="0">
              <a:solidFill>
                <a:srgbClr val="3434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первоначальных представлений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традиционных ценностях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народа, социально приемлемых нормах и правилах поведения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формирование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окружающему миру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природному и социокультурному), другим людям, самому себе;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первичного опыта деятельности и поведения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традиционными ценностями, принятыми в обществе нормами и правилами.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 smtClean="0">
              <a:solidFill>
                <a:srgbClr val="34343C"/>
              </a:solidFill>
              <a:effectLst/>
              <a:latin typeface="YS Text"/>
            </a:endParaRPr>
          </a:p>
          <a:p>
            <a:pPr algn="just"/>
            <a:r>
              <a:rPr lang="ru-RU" sz="2400" b="1" i="1" dirty="0" smtClean="0">
                <a:solidFill>
                  <a:srgbClr val="34343C"/>
                </a:solidFill>
                <a:effectLst/>
                <a:latin typeface="YS Text"/>
              </a:rPr>
              <a:t> (п. 29.2.1.1. ФОП ДО).</a:t>
            </a:r>
            <a:endParaRPr lang="ru-RU" sz="2400" b="1" i="1" dirty="0">
              <a:solidFill>
                <a:srgbClr val="34343C"/>
              </a:solidFill>
              <a:effectLst/>
              <a:latin typeface="YS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89" y="-218364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130" y="5125199"/>
            <a:ext cx="841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4343C"/>
                </a:solidFill>
                <a:effectLst/>
                <a:latin typeface="YS Text"/>
              </a:rPr>
              <a:t> </a:t>
            </a:r>
            <a:endParaRPr lang="ru-RU" b="0" i="0" dirty="0" smtClean="0">
              <a:solidFill>
                <a:srgbClr val="34343C"/>
              </a:solidFill>
              <a:effectLst/>
              <a:latin typeface="YS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6" y="200774"/>
            <a:ext cx="81750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и задачи проекта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«Орлята-дошколята»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социально-ценностных знаний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отношений и опыта позитивного преобразования социального мира на основе российских базовых ценностей, воспитания любви 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Родине, истории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и природе родной страны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1955" y="3400190"/>
            <a:ext cx="834219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1. 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дошкольников и их родителей (законных представителей) с программой «Орлята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совместной развивающей деятельности детей и взрослых, наполненной творчеством, трудом, игрой, товариществом и радостью.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Вовлекать детей в творческий процесс как субъектов этой деятельности, предоставлять  им максимальную</a:t>
            </a:r>
            <a:r>
              <a:rPr lang="ru-RU" sz="20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Организовать социальное партнерство с ГБОУ лицеем №395 Красносельского района Санкт-Петербурга.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0406" y="5688854"/>
            <a:ext cx="75540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Montserrat"/>
            </a:endParaRPr>
          </a:p>
          <a:p>
            <a:r>
              <a:rPr lang="ru-RU" b="0" i="0" u="none" strike="noStrike" baseline="0" dirty="0" smtClean="0">
                <a:latin typeface="Montserrat"/>
              </a:rPr>
              <a:t> </a:t>
            </a:r>
            <a:endParaRPr lang="ru-RU" b="0" i="0" u="none" strike="noStrike" baseline="0" dirty="0" smtClean="0"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128" y="241826"/>
            <a:ext cx="415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7" y="0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7985" y="1884774"/>
            <a:ext cx="2992517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78" y="800994"/>
            <a:ext cx="555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«Орлята-дошколята» включает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направлений: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984" y="2799664"/>
            <a:ext cx="2992517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983" y="3793212"/>
            <a:ext cx="2992517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660" y="4773651"/>
            <a:ext cx="2992517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178" y="5754090"/>
            <a:ext cx="2992517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ОРЛЯТА РОССИИ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97985" y="1884714"/>
            <a:ext cx="4527401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семья вместе, то и душа на месте»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97984" y="2894444"/>
            <a:ext cx="4527401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«Здоровым будешь -  все добудешь!»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7983" y="3855535"/>
            <a:ext cx="4527401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дорого плодами, а человек - делами»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97983" y="4835974"/>
            <a:ext cx="4527401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дружба велика, будет Родина крепка!»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2138" y="5754090"/>
            <a:ext cx="4483246" cy="822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«Учимся, растем, мечтаем вместе!»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03696" y="2210937"/>
            <a:ext cx="794288" cy="313899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80500" y="3101670"/>
            <a:ext cx="794288" cy="313899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292097" y="4110043"/>
            <a:ext cx="794288" cy="313899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307350" y="5028159"/>
            <a:ext cx="794288" cy="313899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325098" y="5949208"/>
            <a:ext cx="794288" cy="313899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55" y="582498"/>
            <a:ext cx="4657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7" y="0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7" y="-36144"/>
            <a:ext cx="3278183" cy="190663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8364" y="1470211"/>
          <a:ext cx="8925636" cy="533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427"/>
                <a:gridCol w="5770668"/>
                <a:gridCol w="940541"/>
              </a:tblGrid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640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Ознакомление участников образовательных отношений с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Программой и Всероссийским проектом социальной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активности обучающихся начальных классов «Орлята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России».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Изучение и анализ методических рекомендаций министерства просвещения Российской Федерации ФГБОУ ВДЦ «Орленок».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Мониторинг образовательных учреждений - участников программы «Орлята России».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Заключение договора о сетевом взаимодействии с ГБОУ лицеем №395 Красносельского района Санкт-Петербурга.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Круглый стол участников проекта  «Орлята-дошколята»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Вводный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Орлятский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урок»</a:t>
                      </a:r>
                      <a:r>
                        <a:rPr lang="ru-RU" sz="1600" dirty="0" smtClean="0"/>
                        <a:t> 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dirty="0" smtClean="0"/>
                        <a:t>7.Оформление заявок на участие в проекте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8. Создание уголка социальной активности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октябрь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8132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этап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 Проведение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комплекса мероприятий через различные виды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социальной активности по 5 направлениям..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dirty="0" smtClean="0"/>
                        <a:t>10.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Посвящение в орлята дошколята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6325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этап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 деятельности в движении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«Орлята – дошколята» и переходу в школу.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июнь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61"/>
            <a:ext cx="6361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основного этапа проекта «Орлята дошколята»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146" y="1435750"/>
            <a:ext cx="2992517" cy="8229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6939" y="2258666"/>
          <a:ext cx="8447965" cy="4587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813"/>
                <a:gridCol w="6444660"/>
                <a:gridCol w="1315492"/>
              </a:tblGrid>
              <a:tr h="2695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События/мероприятия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Период/месяц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1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творческое дело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«Подарки людям красивого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возраста» к Дню пожилого человека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4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Футбольный турнир «Золотая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бутса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к Дню отца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1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 творческих работ участников образовательного процесса «Осенние фантазии»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1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творческое дело  «Поздравления для мамы» к Дню матери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90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творческое дело.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семейного журнала: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Темы: «Традиции моей   семьи», «Профессии членов моей семьи», «Мои обязанности в семье»,  «Родной край моих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родителей», «Помним и гордимся»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-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8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 - акция «Спасибо!» – к Всемирному Дню спасибо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8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газеты «Моя дружная семья» К Международному дню семьи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9" y="66461"/>
            <a:ext cx="2808017" cy="20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8424" y="700834"/>
            <a:ext cx="2992517" cy="822916"/>
          </a:xfrm>
          <a:prstGeom prst="roundRect">
            <a:avLst/>
          </a:prstGeom>
          <a:solidFill>
            <a:srgbClr val="FEB2F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7291" y="2224585"/>
          <a:ext cx="8023502" cy="4342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260"/>
                <a:gridCol w="5434558"/>
                <a:gridCol w="1656684"/>
              </a:tblGrid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События/мероприятия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Период/месяц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Спортивное  соревнование «Операция Спаси себя сам»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Экспедиции на ООПТ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 здоровья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январь. апрель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0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МО «</a:t>
                      </a:r>
                      <a:r>
                        <a:rPr lang="ru-RU" sz="1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Урицк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«Самые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веселые старты»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2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Спортивный досуг «Чудо-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резиночка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5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Викторина «Внимательный пешеход»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8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спартакиада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8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Образовательное событие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«КОСМОНАВТОМ СТАТЬ ХОЧУ, ПУСТЬ МЕНЯ НАУЧАТ»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885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дело.</a:t>
                      </a:r>
                      <a:endParaRPr lang="ru-RU" sz="16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«Экологически чистые овощи» посадки в огород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6208" y="0"/>
            <a:ext cx="2224585" cy="222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316" y="440412"/>
            <a:ext cx="2992517" cy="822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733" y="1964266"/>
          <a:ext cx="8159085" cy="4860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730"/>
                <a:gridCol w="5868676"/>
                <a:gridCol w="1684679"/>
              </a:tblGrid>
              <a:tr h="383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События/мероприятия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Период/месяц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плана работы по проекту «Эко-школа/ Зеленый флаг»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огороде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-игра «По страницам Красной Книги»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Ботанического сада Петра Великого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6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Акция  «Экология и энергосбережение»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Посещение Учебного центра при музее Водоканала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«Покормим птиц», «Помощь приюту животных»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декабрь- март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«Ждем возвращения пернатых». К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Всемирному дню перелетных птиц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4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Детская экологическая конференция с воспитанниками ГБДОУ д/с №12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0" y="0"/>
            <a:ext cx="2778129" cy="19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8040</Words>
  <Application>WPS Presentation</Application>
  <PresentationFormat>Экран (4:3)</PresentationFormat>
  <Paragraphs>457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YS Text</vt:lpstr>
      <vt:lpstr>Segoe Print</vt:lpstr>
      <vt:lpstr>Montserrat</vt:lpstr>
      <vt:lpstr>Tahoma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Алексеевна</dc:creator>
  <cp:lastModifiedBy>User</cp:lastModifiedBy>
  <cp:revision>55</cp:revision>
  <dcterms:created xsi:type="dcterms:W3CDTF">2025-10-06T06:50:00Z</dcterms:created>
  <dcterms:modified xsi:type="dcterms:W3CDTF">2025-10-07T10:10:25Z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6C28B2A6298040DA93B1E4D6AAB1B187_12</vt:lpwstr>
  </property>
  <property fmtid="{D5CDD505-2E9C-101B-9397-08002B2CF9AE}" pid="3" name="KSOProductBuildVer">
    <vt:lpwstr>1049-12.2.0.22549</vt:lpwstr>
  </property>
</Properties>
</file>