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1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2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3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4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5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6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7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18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19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0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1.xml" ContentType="application/vnd.openxmlformats-officedocument.themeOverride+xml"/>
  <Override PartName="/ppt/charts/chart25.xml" ContentType="application/vnd.openxmlformats-officedocument.drawingml.chart+xml"/>
  <Override PartName="/ppt/theme/themeOverride22.xml" ContentType="application/vnd.openxmlformats-officedocument.themeOverrid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3.xml" ContentType="application/vnd.openxmlformats-officedocument.themeOverrid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8" r:id="rId2"/>
    <p:sldId id="260" r:id="rId3"/>
    <p:sldId id="261" r:id="rId4"/>
    <p:sldId id="263" r:id="rId5"/>
    <p:sldId id="266" r:id="rId6"/>
    <p:sldId id="273" r:id="rId7"/>
    <p:sldId id="265" r:id="rId8"/>
    <p:sldId id="267" r:id="rId9"/>
    <p:sldId id="272" r:id="rId10"/>
    <p:sldId id="280" r:id="rId11"/>
    <p:sldId id="271" r:id="rId12"/>
    <p:sldId id="270" r:id="rId13"/>
    <p:sldId id="278" r:id="rId14"/>
    <p:sldId id="282" r:id="rId15"/>
    <p:sldId id="268" r:id="rId16"/>
    <p:sldId id="262" r:id="rId17"/>
    <p:sldId id="275" r:id="rId18"/>
    <p:sldId id="277" r:id="rId19"/>
    <p:sldId id="276" r:id="rId20"/>
    <p:sldId id="274" r:id="rId21"/>
    <p:sldId id="279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35"/>
    <a:srgbClr val="3366FF"/>
    <a:srgbClr val="00B050"/>
    <a:srgbClr val="E2AC00"/>
    <a:srgbClr val="406BB0"/>
    <a:srgbClr val="0066FF"/>
    <a:srgbClr val="21A0FF"/>
    <a:srgbClr val="4FB4FF"/>
    <a:srgbClr val="0000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77;&#1076;&#1089;&#1086;&#1074;&#1077;&#1090;%20&#8470;2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77;&#1076;&#1089;&#1086;&#1074;&#1077;&#1090;%20&#8470;2\&#1051;&#1080;&#1089;&#1090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Relationship Id="rId1" Type="http://schemas.openxmlformats.org/officeDocument/2006/relationships/themeOverride" Target="../theme/themeOverride2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G:\&#1055;&#1077;&#1076;&#1089;&#1086;&#1074;&#1077;&#1090;%20&#8470;2\&#1040;&#1085;&#1072;&#1083;&#1080;&#1090;&#1080;&#1082;&#1072;%20&#1086;&#1090;&#1074;&#1077;&#1090;&#1086;&#1074;.%20&#1054;&#1089;&#1086;&#1073;&#1077;&#1085;&#1085;&#1086;&#1089;&#1090;&#1080;%20&#1074;&#1079;&#1072;&#1080;&#1084;&#1086;&#1076;&#1077;&#1081;&#1089;&#1090;&#1074;&#1080;&#1103;%20&#1089;%20&#1076;&#1077;&#1090;&#1100;&#1084;&#1080;.%2020.11-23.11.2020&#1075;.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I:\&#1055;&#1077;&#1076;&#1089;&#1086;&#1074;&#1077;&#1090;%20&#8470;2\&#1051;&#1080;&#1089;&#1090;%20Microsoft%20Excel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Olga\Desktop\&#1040;&#1085;&#1072;&#1083;&#1080;&#1090;&#1080;&#1082;&#1072;%20&#1086;&#1090;&#1074;&#1077;&#1090;&#1086;&#1074;.%20&#1054;&#1057;,%20&#1086;&#1089;&#1086;&#1073;&#1077;&#1085;&#1085;&#1086;&#1089;&#1090;&#1080;%20&#1054;&#1057;.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Результаты анализа </a:t>
            </a:r>
            <a:r>
              <a:rPr lang="ru-RU" sz="2000" b="1" dirty="0" smtClean="0"/>
              <a:t>предметно-пространственной  </a:t>
            </a:r>
            <a:r>
              <a:rPr lang="ru-RU" sz="2000" b="1" dirty="0"/>
              <a:t>среды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239689004002695E-2"/>
          <c:y val="0.16450014581510644"/>
          <c:w val="0.94428196769112338"/>
          <c:h val="0.4318702245552639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86-4AFC-BA5D-797A4009E11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86-4AFC-BA5D-797A4009E11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186-4AFC-BA5D-797A4009E11A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186-4AFC-BA5D-797A4009E11A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186-4AFC-BA5D-797A4009E11A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186-4AFC-BA5D-797A4009E11A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186-4AFC-BA5D-797A4009E11A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186-4AFC-BA5D-797A4009E1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Лист1!$C$4:$K$4</c:f>
              <c:strCache>
                <c:ptCount val="9"/>
                <c:pt idx="0">
                  <c:v>ППС обеспечивает 	возможность общения и совместной деятельности детей и взрослых</c:v>
                </c:pt>
                <c:pt idx="1">
                  <c:v>ППС обеспечивает возможность двигательной активности детей</c:v>
                </c:pt>
                <c:pt idx="2">
                  <c:v>ППС обеспечивает  возможность для уединения ребенка</c:v>
                </c:pt>
                <c:pt idx="3">
                  <c:v>ППС  среда  является содержательно-насыщенной</c:v>
                </c:pt>
                <c:pt idx="4">
                  <c:v>ППС является безопасной</c:v>
                </c:pt>
                <c:pt idx="5">
                  <c:v>ППС является полифункциональной</c:v>
                </c:pt>
                <c:pt idx="6">
                  <c:v>ППС является вариативной</c:v>
                </c:pt>
                <c:pt idx="7">
                  <c:v>ППС является трансформируемой</c:v>
                </c:pt>
                <c:pt idx="8">
                  <c:v>ППС является доступной</c:v>
                </c:pt>
              </c:strCache>
            </c:strRef>
          </c:cat>
          <c:val>
            <c:numRef>
              <c:f>Лист1!$C$5:$K$5</c:f>
              <c:numCache>
                <c:formatCode>General</c:formatCode>
                <c:ptCount val="9"/>
                <c:pt idx="0">
                  <c:v>4.83</c:v>
                </c:pt>
                <c:pt idx="1">
                  <c:v>3.88</c:v>
                </c:pt>
                <c:pt idx="2">
                  <c:v>3.83</c:v>
                </c:pt>
                <c:pt idx="3">
                  <c:v>4.6100000000000003</c:v>
                </c:pt>
                <c:pt idx="4">
                  <c:v>4.88</c:v>
                </c:pt>
                <c:pt idx="5">
                  <c:v>4.33</c:v>
                </c:pt>
                <c:pt idx="6">
                  <c:v>4.38</c:v>
                </c:pt>
                <c:pt idx="7">
                  <c:v>4.05</c:v>
                </c:pt>
                <c:pt idx="8">
                  <c:v>4.9400000000000004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186-4AFC-BA5D-797A4009E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712688"/>
        <c:axId val="184718960"/>
        <c:axId val="0"/>
      </c:bar3DChart>
      <c:catAx>
        <c:axId val="1847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718960"/>
        <c:crosses val="autoZero"/>
        <c:auto val="1"/>
        <c:lblAlgn val="ctr"/>
        <c:lblOffset val="100"/>
        <c:noMultiLvlLbl val="0"/>
      </c:catAx>
      <c:valAx>
        <c:axId val="1847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712688"/>
        <c:crosses val="autoZero"/>
        <c:crossBetween val="between"/>
      </c:valAx>
      <c:spPr>
        <a:solidFill>
          <a:schemeClr val="bg1">
            <a:lumMod val="8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 знакомых играх с правилами педагог предлагает придумывать новые правила или свои игры </a:t>
            </a:r>
          </a:p>
        </c:rich>
      </c:tx>
      <c:layout>
        <c:manualLayout>
          <c:xMode val="edge"/>
          <c:yMode val="edge"/>
          <c:x val="0.11110767371537573"/>
          <c:y val="6.237455612166138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6.2087707786526683E-2"/>
              <c:y val="-8.18015456401283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6.2087707786526683E-2"/>
              <c:y val="-8.18015456401283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7.2317967926643439E-2"/>
              <c:y val="-8.180164647846405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dLbl>
          <c:idx val="0"/>
          <c:layout>
            <c:manualLayout>
              <c:x val="9.8576720698139456E-2"/>
              <c:y val="-8.3565583713800587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1159798530579147"/>
          <c:y val="0.3977017578685017"/>
          <c:w val="0.36928479935336006"/>
          <c:h val="0.49496592337722489"/>
        </c:manualLayout>
      </c:layout>
      <c:pieChart>
        <c:varyColors val="1"/>
        <c:ser>
          <c:idx val="0"/>
          <c:order val="0"/>
          <c:tx>
            <c:v>Ряд1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A0-4C38-B175-6E71E7BDC5B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A0-4C38-B175-6E71E7BDC5B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A0-4C38-B175-6E71E7BDC5B3}"/>
              </c:ext>
            </c:extLst>
          </c:dPt>
          <c:dLbls>
            <c:dLbl>
              <c:idx val="1"/>
              <c:layout>
                <c:manualLayout>
                  <c:x val="9.8576720698139456E-2"/>
                  <c:y val="-8.35655837138005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A0-4C38-B175-6E71E7BDC5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3"/>
              <c:pt idx="0">
                <c:v>Да </c:v>
              </c:pt>
              <c:pt idx="1">
                <c:v>Нет </c:v>
              </c:pt>
              <c:pt idx="2">
                <c:v>нет ответа</c:v>
              </c:pt>
            </c:strLit>
          </c:cat>
          <c:val>
            <c:numLit>
              <c:formatCode>General</c:formatCode>
              <c:ptCount val="3"/>
              <c:pt idx="0">
                <c:v>9</c:v>
              </c:pt>
              <c:pt idx="1">
                <c:v>1</c:v>
              </c:pt>
              <c:pt idx="2">
                <c:v>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1A0-4C38-B175-6E71E7BDC5B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63709833482311"/>
          <c:y val="0.87703345905291252"/>
          <c:w val="0.60667979605565425"/>
          <c:h val="8.93530955689362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lumMod val="85000"/>
      </a:srgbClr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Дети не сидят долго за столами</a:t>
            </a:r>
          </a:p>
        </c:rich>
      </c:tx>
      <c:layout>
        <c:manualLayout>
          <c:xMode val="edge"/>
          <c:yMode val="edge"/>
          <c:x val="0.149119750656168"/>
          <c:y val="1.7453940208693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7830380577427816"/>
          <c:y val="0.15787363164970233"/>
          <c:w val="0.44462270341207349"/>
          <c:h val="0.69404519557006594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43-4789-BD11-8C78B869AEE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A43-4789-BD11-8C78B869AEEF}"/>
              </c:ext>
            </c:extLst>
          </c:dPt>
          <c:dLbls>
            <c:dLbl>
              <c:idx val="1"/>
              <c:layout>
                <c:manualLayout>
                  <c:x val="0.10653209472913047"/>
                  <c:y val="0.125520192328900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A43-4789-BD11-8C78B869AE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14</c:v>
              </c:pt>
              <c:pt idx="1">
                <c:v>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A43-4789-BD11-8C78B869AE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Дети много рисуют, лепят, мастерят по своему замыслу, используя разнообразные материалы </a:t>
            </a:r>
          </a:p>
        </c:rich>
      </c:tx>
      <c:layout>
        <c:manualLayout>
          <c:xMode val="edge"/>
          <c:yMode val="edge"/>
          <c:x val="0.11995308398950132"/>
          <c:y val="4.57124018917925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15223097112"/>
              <c:y val="-0.11684988651780846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6649140967524987"/>
          <c:y val="0.27010333040623991"/>
          <c:w val="0.4356799061146524"/>
          <c:h val="0.62290047662600168"/>
        </c:manualLayout>
      </c:layout>
      <c:pieChart>
        <c:varyColors val="1"/>
        <c:ser>
          <c:idx val="0"/>
          <c:order val="0"/>
          <c:tx>
            <c:v>Ряд1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76-4984-9296-51B74524D2F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76-4984-9296-51B74524D2F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76-4984-9296-51B74524D2F9}"/>
              </c:ext>
            </c:extLst>
          </c:dPt>
          <c:dLbls>
            <c:dLbl>
              <c:idx val="1"/>
              <c:layout>
                <c:manualLayout>
                  <c:x val="0.10653215223097112"/>
                  <c:y val="-0.1168498865178084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F76-4984-9296-51B74524D2F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3"/>
              <c:pt idx="0">
                <c:v>Да</c:v>
              </c:pt>
              <c:pt idx="1">
                <c:v>Нет</c:v>
              </c:pt>
              <c:pt idx="2">
                <c:v>нет ответа</c:v>
              </c:pt>
            </c:strLit>
          </c:cat>
          <c:val>
            <c:numLit>
              <c:formatCode>General</c:formatCode>
              <c:ptCount val="3"/>
              <c:pt idx="0">
                <c:v>9</c:v>
              </c:pt>
              <c:pt idx="1">
                <c:v>2</c:v>
              </c:pt>
              <c:pt idx="2">
                <c:v>6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F76-4984-9296-51B74524D2F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10793963254592"/>
          <c:y val="0.89726552296904916"/>
          <c:w val="0.49245078740157483"/>
          <c:h val="0.102734477030950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lumMod val="85000"/>
      </a:srgbClr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 детей есть возможность выражать и обсуждать свои эмоции, делиться переживаниями</a:t>
            </a:r>
          </a:p>
        </c:rich>
      </c:tx>
      <c:layout>
        <c:manualLayout>
          <c:xMode val="edge"/>
          <c:yMode val="edge"/>
          <c:x val="0.11995297639538795"/>
          <c:y val="1.7453847680804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6842568591969483E-2"/>
              <c:y val="9.987936604078330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2413705037462887"/>
          <c:y val="0.28795518207282911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v>Ряд1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B41-47EF-95E1-E593A730D1C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41-47EF-95E1-E593A730D1C6}"/>
              </c:ext>
            </c:extLst>
          </c:dPt>
          <c:dLbls>
            <c:dLbl>
              <c:idx val="1"/>
              <c:layout>
                <c:manualLayout>
                  <c:x val="5.6842568591969483E-2"/>
                  <c:y val="9.98793660407833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B41-47EF-95E1-E593A730D1C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16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41-47EF-95E1-E593A730D1C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Педагог поддерживает инициативу ребенка, помогает выразить себя и выслушать другого</a:t>
            </a:r>
          </a:p>
        </c:rich>
      </c:tx>
      <c:layout>
        <c:manualLayout>
          <c:xMode val="edge"/>
          <c:yMode val="edge"/>
          <c:x val="0.11995297639538795"/>
          <c:y val="1.7453847680804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6532152230971126E-2"/>
              <c:y val="0.10742057695276773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2413705037462887"/>
          <c:y val="0.28795518207282911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v>Ряд1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F66-4F3D-8CAC-EEF0A1E594D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F66-4F3D-8CAC-EEF0A1E594D3}"/>
              </c:ext>
            </c:extLst>
          </c:dPt>
          <c:dLbls>
            <c:dLbl>
              <c:idx val="1"/>
              <c:layout>
                <c:manualLayout>
                  <c:x val="5.6532152230971126E-2"/>
                  <c:y val="0.107420576952767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F66-4F3D-8CAC-EEF0A1E594D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16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66-4F3D-8CAC-EEF0A1E594D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Пространство группы наполнено текстами (календари, схемы, карты) </a:t>
            </a:r>
          </a:p>
        </c:rich>
      </c:tx>
      <c:layout>
        <c:manualLayout>
          <c:xMode val="edge"/>
          <c:yMode val="edge"/>
          <c:x val="0.11995304934709249"/>
          <c:y val="5.387584470493224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095857583"/>
              <c:y val="-0.17841925867863814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30603413703721821"/>
          <c:y val="0.33018752746404439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v>Ряд1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08-4E70-8EC0-B5E0FEDB236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08-4E70-8EC0-B5E0FEDB236C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208-4E70-8EC0-B5E0FEDB236C}"/>
              </c:ext>
            </c:extLst>
          </c:dPt>
          <c:dLbls>
            <c:dLbl>
              <c:idx val="1"/>
              <c:layout>
                <c:manualLayout>
                  <c:x val="0.1065320095857583"/>
                  <c:y val="-0.178419258678638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208-4E70-8EC0-B5E0FEDB23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3"/>
              <c:pt idx="0">
                <c:v>Да</c:v>
              </c:pt>
              <c:pt idx="1">
                <c:v>Нет</c:v>
              </c:pt>
              <c:pt idx="2">
                <c:v>нет ответа</c:v>
              </c:pt>
            </c:strLit>
          </c:cat>
          <c:val>
            <c:numLit>
              <c:formatCode>General</c:formatCode>
              <c:ptCount val="3"/>
              <c:pt idx="0">
                <c:v>7</c:v>
              </c:pt>
              <c:pt idx="1">
                <c:v>5</c:v>
              </c:pt>
              <c:pt idx="2">
                <c:v>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208-4E70-8EC0-B5E0FEDB23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88159632219886"/>
          <c:y val="0.89774040688352874"/>
          <c:w val="0.48939208685870789"/>
          <c:h val="9.6226410612700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[Аналитика ответов. Особенности взаимодействия с детьми. 20.11-23.11.2020г..xlsx]Лист1!Сводная таблица11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/>
              <a:t>Ежедневно при встрече с каждым ребенком педагог обращается к нему по имени, тепло здоровается с ним и родителями</a:t>
            </a:r>
          </a:p>
        </c:rich>
      </c:tx>
      <c:layout>
        <c:manualLayout>
          <c:xMode val="edge"/>
          <c:yMode val="edge"/>
          <c:x val="0.11995297639538795"/>
          <c:y val="1.7453847680804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742927694785815"/>
          <c:y val="0.32746121061295308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strRef>
              <c:f>Лист1!$B$3</c:f>
              <c:strCache>
                <c:ptCount val="1"/>
                <c:pt idx="0">
                  <c:v>Итог</c:v>
                </c:pt>
              </c:strCache>
            </c:strRef>
          </c:tx>
          <c:spPr>
            <a:solidFill>
              <a:srgbClr val="007635"/>
            </a:solidFill>
          </c:spPr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03-4B6B-9765-2C6946656436}"/>
              </c:ext>
            </c:extLst>
          </c:dPt>
          <c:dPt>
            <c:idx val="1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03-4B6B-9765-2C69466564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03-4B6B-9765-2C69466564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Categories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[Аналитика ответов. Особенности взаимодействия с детьми. 20.11-23.11.2020г..xlsx]Лист3!Сводная таблица5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Педагог использует в общении с ребенком имя, которым его называют дома</a:t>
            </a:r>
          </a:p>
        </c:rich>
      </c:tx>
      <c:layout>
        <c:manualLayout>
          <c:xMode val="edge"/>
          <c:yMode val="edge"/>
          <c:x val="0.11995297639538795"/>
          <c:y val="1.7453847680804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742927694785815"/>
          <c:y val="0.32746121061295308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strRef>
              <c:f>Лист3!$B$3</c:f>
              <c:strCache>
                <c:ptCount val="1"/>
                <c:pt idx="0">
                  <c:v>Итог</c:v>
                </c:pt>
              </c:strCache>
            </c:strRef>
          </c:tx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2A-4BDE-AC18-7E22073A610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2A-4BDE-AC18-7E22073A61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Лист3!$A$4:$A$5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Лист3!$B$4:$B$5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2A-4BDE-AC18-7E22073A610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>
    <c:ext xmlns:c14="http://schemas.microsoft.com/office/drawing/2007/8/2/chart" uri="{781A3756-C4B2-4CAC-9D66-4F8BD8637D16}">
      <c14:pivotOptions>
        <c14:dropZoneCategories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[Аналитика ответов. Особенности взаимодействия с детьми. 20.11-23.11.2020г..xlsx]Лист4!Сводная таблица10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 Педагог в конце дня уделяет внимание каждому ребенку и его родителям, стараясь сделать уход комфортным</a:t>
            </a:r>
          </a:p>
        </c:rich>
      </c:tx>
      <c:layout>
        <c:manualLayout>
          <c:xMode val="edge"/>
          <c:yMode val="edge"/>
          <c:x val="0.12831233595800526"/>
          <c:y val="1.24120734908136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9614501312335956"/>
          <c:y val="0.34"/>
          <c:w val="0.3910436351706037"/>
          <c:h val="0.52139151356080493"/>
        </c:manualLayout>
      </c:layout>
      <c:pieChart>
        <c:varyColors val="1"/>
        <c:ser>
          <c:idx val="0"/>
          <c:order val="0"/>
          <c:tx>
            <c:strRef>
              <c:f>Лист4!$B$3</c:f>
              <c:strCache>
                <c:ptCount val="1"/>
                <c:pt idx="0">
                  <c:v>Итог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99-436A-BA47-05AF5B998E8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99-436A-BA47-05AF5B998E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Лист4!$A$4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Лист4!$B$4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99-436A-BA47-05AF5B998E80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Педагог с пониманием относится к детям, которые не спят или проснулись раньше</a:t>
            </a:r>
          </a:p>
        </c:rich>
      </c:tx>
      <c:layout>
        <c:manualLayout>
          <c:xMode val="edge"/>
          <c:yMode val="edge"/>
          <c:x val="0.12831233595800526"/>
          <c:y val="7.9078558503652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4534875328083988"/>
          <c:y val="0.38883036679238625"/>
          <c:w val="0.42953149606299207"/>
          <c:h val="0.57752133924435911"/>
        </c:manualLayout>
      </c:layout>
      <c:pieChart>
        <c:varyColors val="1"/>
        <c:ser>
          <c:idx val="0"/>
          <c:order val="0"/>
          <c:tx>
            <c:v>Итог</c:v>
          </c:tx>
          <c:spPr>
            <a:solidFill>
              <a:srgbClr val="007635"/>
            </a:solidFill>
          </c:spPr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79-4D43-B7AA-25A23EAB8DD9}"/>
              </c:ext>
            </c:extLst>
          </c:dPt>
          <c:dPt>
            <c:idx val="1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79-4D43-B7AA-25A23EAB8D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79-4D43-B7AA-25A23EAB8DD9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Анализ образовательной среды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ДА</c:v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Лист2!$B$3:$I$3</c:f>
              <c:strCache>
                <c:ptCount val="8"/>
                <c:pt idx="0">
                  <c:v>Пространство группы легко просматривается</c:v>
                </c:pt>
                <c:pt idx="1">
                  <c:v>В группе есть несколько удобно обустроенных центров активности, в которых дети могут играть, не мешая друг другу</c:v>
                </c:pt>
                <c:pt idx="2">
                  <c:v>Дети не конкурируют из-за игрушек и места для игры</c:v>
                </c:pt>
                <c:pt idx="3">
                  <c:v>Педагог вводит понятные детям правила (например. сколько детей могут находиться в каждом центре одновременно)</c:v>
                </c:pt>
                <c:pt idx="4">
                  <c:v>В группе много предметов с незакрепленной функцией, которые можно использовать как предметы-заместители</c:v>
                </c:pt>
                <c:pt idx="5">
                  <c:v>Материалы для игры размещены в прозрачных емкостях с понятной детям маркировкой</c:v>
                </c:pt>
                <c:pt idx="6">
                  <c:v>Имеется разделение на шумную и тихую зону</c:v>
                </c:pt>
                <c:pt idx="7">
                  <c:v>Педагог помогает детям самим участвовать в оформлении центров</c:v>
                </c:pt>
              </c:strCache>
            </c:strRef>
          </c:cat>
          <c:val>
            <c:numRef>
              <c:f>Лист2!$B$4:$I$4</c:f>
              <c:numCache>
                <c:formatCode>General</c:formatCode>
                <c:ptCount val="8"/>
                <c:pt idx="0">
                  <c:v>14</c:v>
                </c:pt>
                <c:pt idx="1">
                  <c:v>16</c:v>
                </c:pt>
                <c:pt idx="2">
                  <c:v>7</c:v>
                </c:pt>
                <c:pt idx="3">
                  <c:v>7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75-450D-A876-68C61CF27AC1}"/>
            </c:ext>
          </c:extLst>
        </c:ser>
        <c:ser>
          <c:idx val="1"/>
          <c:order val="1"/>
          <c:tx>
            <c:v>частично</c:v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Лист2!$B$3:$I$3</c:f>
              <c:strCache>
                <c:ptCount val="8"/>
                <c:pt idx="0">
                  <c:v>Пространство группы легко просматривается</c:v>
                </c:pt>
                <c:pt idx="1">
                  <c:v>В группе есть несколько удобно обустроенных центров активности, в которых дети могут играть, не мешая друг другу</c:v>
                </c:pt>
                <c:pt idx="2">
                  <c:v>Дети не конкурируют из-за игрушек и места для игры</c:v>
                </c:pt>
                <c:pt idx="3">
                  <c:v>Педагог вводит понятные детям правила (например. сколько детей могут находиться в каждом центре одновременно)</c:v>
                </c:pt>
                <c:pt idx="4">
                  <c:v>В группе много предметов с незакрепленной функцией, которые можно использовать как предметы-заместители</c:v>
                </c:pt>
                <c:pt idx="5">
                  <c:v>Материалы для игры размещены в прозрачных емкостях с понятной детям маркировкой</c:v>
                </c:pt>
                <c:pt idx="6">
                  <c:v>Имеется разделение на шумную и тихую зону</c:v>
                </c:pt>
                <c:pt idx="7">
                  <c:v>Педагог помогает детям самим участвовать в оформлении центров</c:v>
                </c:pt>
              </c:strCache>
            </c:strRef>
          </c:cat>
          <c:val>
            <c:numRef>
              <c:f>Лист2!$B$5:$I$5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7</c:v>
                </c:pt>
                <c:pt idx="3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75-450D-A876-68C61CF27AC1}"/>
            </c:ext>
          </c:extLst>
        </c:ser>
        <c:ser>
          <c:idx val="2"/>
          <c:order val="2"/>
          <c:tx>
            <c:v>НЕТ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Лист2!$B$3:$I$3</c:f>
              <c:strCache>
                <c:ptCount val="8"/>
                <c:pt idx="0">
                  <c:v>Пространство группы легко просматривается</c:v>
                </c:pt>
                <c:pt idx="1">
                  <c:v>В группе есть несколько удобно обустроенных центров активности, в которых дети могут играть, не мешая друг другу</c:v>
                </c:pt>
                <c:pt idx="2">
                  <c:v>Дети не конкурируют из-за игрушек и места для игры</c:v>
                </c:pt>
                <c:pt idx="3">
                  <c:v>Педагог вводит понятные детям правила (например. сколько детей могут находиться в каждом центре одновременно)</c:v>
                </c:pt>
                <c:pt idx="4">
                  <c:v>В группе много предметов с незакрепленной функцией, которые можно использовать как предметы-заместители</c:v>
                </c:pt>
                <c:pt idx="5">
                  <c:v>Материалы для игры размещены в прозрачных емкостях с понятной детям маркировкой</c:v>
                </c:pt>
                <c:pt idx="6">
                  <c:v>Имеется разделение на шумную и тихую зону</c:v>
                </c:pt>
                <c:pt idx="7">
                  <c:v>Педагог помогает детям самим участвовать в оформлении центров</c:v>
                </c:pt>
              </c:strCache>
            </c:strRef>
          </c:cat>
          <c:val>
            <c:numRef>
              <c:f>Лист2!$B$6:$I$6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75-450D-A876-68C61CF27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711904"/>
        <c:axId val="184717000"/>
        <c:axId val="0"/>
      </c:bar3DChart>
      <c:catAx>
        <c:axId val="1847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717000"/>
        <c:crosses val="autoZero"/>
        <c:auto val="1"/>
        <c:lblAlgn val="ctr"/>
        <c:lblOffset val="100"/>
        <c:noMultiLvlLbl val="0"/>
      </c:catAx>
      <c:valAx>
        <c:axId val="18471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711904"/>
        <c:crosses val="autoZero"/>
        <c:crossBetween val="between"/>
      </c:valAx>
      <c:spPr>
        <a:solidFill>
          <a:schemeClr val="bg1">
            <a:lumMod val="7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При общении с ребенком педагог дает ему возможность высказаться</a:t>
            </a:r>
          </a:p>
        </c:rich>
      </c:tx>
      <c:layout>
        <c:manualLayout>
          <c:xMode val="edge"/>
          <c:yMode val="edge"/>
          <c:x val="0.12831233595800526"/>
          <c:y val="7.90785585036523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v>Итог</c:v>
          </c:tx>
          <c:spPr>
            <a:solidFill>
              <a:srgbClr val="007635"/>
            </a:solidFill>
          </c:spPr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C8-411A-8D26-4B28954F8B3F}"/>
              </c:ext>
            </c:extLst>
          </c:dPt>
          <c:dPt>
            <c:idx val="1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C8-411A-8D26-4B28954F8B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5C8-411A-8D26-4B28954F8B3F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Воспитатель внимательно относится к детским репликам и реагирует на них в позитивном ключе</a:t>
            </a:r>
          </a:p>
        </c:rich>
      </c:tx>
      <c:layout>
        <c:manualLayout>
          <c:xMode val="edge"/>
          <c:yMode val="edge"/>
          <c:x val="0.12415859232549202"/>
          <c:y val="2.3056088577163143E-2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8783444125559071"/>
          <c:y val="0.37167339376695563"/>
          <c:w val="0.40295991038503365"/>
          <c:h val="0.54348794635964626"/>
        </c:manualLayout>
      </c:layout>
      <c:pieChart>
        <c:varyColors val="1"/>
        <c:ser>
          <c:idx val="0"/>
          <c:order val="0"/>
          <c:tx>
            <c:v>Итог</c:v>
          </c:tx>
          <c:spPr>
            <a:solidFill>
              <a:srgbClr val="007635"/>
            </a:solidFill>
          </c:spPr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F4D-4E19-BC47-2E2B02896B5A}"/>
              </c:ext>
            </c:extLst>
          </c:dPt>
          <c:dPt>
            <c:idx val="1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F4D-4E19-BC47-2E2B02896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4D-4E19-BC47-2E2B02896B5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Воспитатель в течение дня создает постоянно ситуации, когда дети могут обсуждать происходящее</a:t>
            </a:r>
          </a:p>
        </c:rich>
      </c:tx>
      <c:layout>
        <c:manualLayout>
          <c:xMode val="edge"/>
          <c:yMode val="edge"/>
          <c:x val="0.11164566929133858"/>
          <c:y val="1.30096237970253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4985400262467192"/>
          <c:y val="0.28611111111111109"/>
          <c:w val="0.41833333333333339"/>
          <c:h val="0.55777777777777793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1E-46DA-8917-9664017813D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1E-46DA-8917-9664017813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10</c:v>
              </c:pt>
              <c:pt idx="1">
                <c:v>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1E-46DA-8917-9664017813DA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Воспитатель много общается с детьми во время деятельности</a:t>
            </a:r>
          </a:p>
        </c:rich>
      </c:tx>
      <c:layout>
        <c:manualLayout>
          <c:xMode val="edge"/>
          <c:yMode val="edge"/>
          <c:x val="0.12831222184183499"/>
          <c:y val="1.8082342217683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3713503203403921"/>
          <c:y val="0.24276480084340926"/>
          <c:w val="0.42575080288876932"/>
          <c:h val="0.5736056842267101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E8-469F-BB57-569BAAA2A1A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E8-469F-BB57-569BAAA2A1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E8-469F-BB57-569BAAA2A1A0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 течение дня воспитатель успевает пообщаться с большинством детей индивидуально</a:t>
            </a:r>
          </a:p>
        </c:rich>
      </c:tx>
      <c:layout>
        <c:manualLayout>
          <c:xMode val="edge"/>
          <c:yMode val="edge"/>
          <c:x val="0.12831239355268678"/>
          <c:y val="2.329039414006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2325097293872748"/>
              <c:y val="0.13109873818073997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7529764108640026"/>
          <c:y val="0.28117154811715483"/>
          <c:w val="0.44660397074190178"/>
          <c:h val="0.59609483960948395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AC2-4990-BD38-60A66E03D5F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AC2-4990-BD38-60A66E03D5F2}"/>
              </c:ext>
            </c:extLst>
          </c:dPt>
          <c:dLbls>
            <c:dLbl>
              <c:idx val="1"/>
              <c:layout>
                <c:manualLayout>
                  <c:x val="0.12325097293872748"/>
                  <c:y val="0.131098738180739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AC2-4990-BD38-60A66E03D5F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10</c:v>
              </c:pt>
              <c:pt idx="1">
                <c:v>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C2-4990-BD38-60A66E03D5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Воспитатель в течение дня задает вопросы, побуждающие детей к размышлениям</a:t>
            </a:r>
          </a:p>
        </c:rich>
      </c:tx>
      <c:layout>
        <c:manualLayout>
          <c:xMode val="edge"/>
          <c:yMode val="edge"/>
          <c:x val="0.11995293691736809"/>
          <c:y val="2.865832947352169E-2"/>
        </c:manualLayout>
      </c:layout>
      <c:overlay val="0"/>
      <c:spPr>
        <a:noFill/>
        <a:ln>
          <a:noFill/>
        </a:ln>
        <a:effectLst/>
      </c:sp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7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39-454B-9619-77C71E5937E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39-454B-9619-77C71E5937EF}"/>
              </c:ext>
            </c:extLst>
          </c:dPt>
          <c:dLbls>
            <c:dLbl>
              <c:idx val="1"/>
              <c:layout>
                <c:manualLayout>
                  <c:x val="8.1453765647715032E-2"/>
                  <c:y val="0.125520111471537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139-454B-9619-77C71E5937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12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39-454B-9619-77C71E5937E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txPr>
    <a:bodyPr/>
    <a:lstStyle/>
    <a:p>
      <a:pPr>
        <a:defRPr/>
      </a:pPr>
      <a:endParaRPr lang="ru-RU"/>
    </a:p>
  </c:txPr>
  <c:externalData r:id="rId2">
    <c:autoUpdate val="0"/>
  </c:externalData>
  <c:extLst xmlns:c16r2="http://schemas.microsoft.com/office/drawing/2015/06/chart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Воспитатель своим примером показывает детям, как общаться друг с другом вежливо и уважительно</a:t>
            </a:r>
          </a:p>
        </c:rich>
      </c:tx>
      <c:layout>
        <c:manualLayout>
          <c:xMode val="edge"/>
          <c:yMode val="edge"/>
          <c:x val="0.12831233595800526"/>
          <c:y val="2.865832947352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9967158792650916"/>
          <c:y val="0.36046891197423847"/>
          <c:w val="0.41671916010498694"/>
          <c:h val="0.56029466904872194"/>
        </c:manualLayout>
      </c:layout>
      <c:pieChart>
        <c:varyColors val="1"/>
        <c:ser>
          <c:idx val="0"/>
          <c:order val="0"/>
          <c:tx>
            <c:v>Итог</c:v>
          </c:tx>
          <c:spPr>
            <a:solidFill>
              <a:srgbClr val="007635"/>
            </a:solidFill>
          </c:spPr>
          <c:dPt>
            <c:idx val="0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C5-4BA6-9155-DB9590C64B3D}"/>
              </c:ext>
            </c:extLst>
          </c:dPt>
          <c:dPt>
            <c:idx val="1"/>
            <c:bubble3D val="0"/>
            <c:spPr>
              <a:solidFill>
                <a:srgbClr val="00763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C5-4BA6-9155-DB9590C64B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5C5-4BA6-9155-DB9590C64B3D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Результаты анализа содержания</a:t>
            </a:r>
            <a:r>
              <a:rPr lang="ru-RU" b="1" baseline="0"/>
              <a:t> образования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solidFill>
            <a:schemeClr val="accent2">
              <a:shade val="50000"/>
            </a:schemeClr>
          </a:solidFill>
        </a:ln>
        <a:effectLst/>
        <a:sp3d>
          <a:contourClr>
            <a:schemeClr val="accent2">
              <a:shade val="50000"/>
            </a:schemeClr>
          </a:contourClr>
        </a:sp3d>
      </c:spPr>
    </c:sideWall>
    <c:backWall>
      <c:thickness val="0"/>
      <c:spPr>
        <a:noFill/>
        <a:ln>
          <a:solidFill>
            <a:schemeClr val="accent2">
              <a:shade val="50000"/>
            </a:schemeClr>
          </a:solidFill>
        </a:ln>
        <a:effectLst/>
        <a:sp3d>
          <a:contourClr>
            <a:schemeClr val="accent2">
              <a:shade val="50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7.3525367971132335E-2"/>
          <c:y val="0.27276360886694095"/>
          <c:w val="0.83092913288405845"/>
          <c:h val="0.3711103508268169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304699447870396E-3"/>
                  <c:y val="0.11944444444444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186-4B29-BE40-7A251E9973F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6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186-4B29-BE40-7A251E9973F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304699447870396E-3"/>
                  <c:y val="8.6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186-4B29-BE40-7A251E9973F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Лист1!$L$4:$N$4</c:f>
              <c:strCache>
                <c:ptCount val="3"/>
                <c:pt idx="0">
                  <c:v>Соответствие ОП требованиям ФГОС ДО</c:v>
                </c:pt>
                <c:pt idx="1">
                  <c:v>Критерии освоения образовательной программы соответствуют требованиям ФГОС ДО</c:v>
                </c:pt>
                <c:pt idx="2">
                  <c:v>Парциальные программы соответствуют требованиям ФГОС ДО</c:v>
                </c:pt>
              </c:strCache>
            </c:strRef>
          </c:cat>
          <c:val>
            <c:numRef>
              <c:f>Лист1!$L$5:$N$5</c:f>
              <c:numCache>
                <c:formatCode>General</c:formatCode>
                <c:ptCount val="3"/>
                <c:pt idx="0">
                  <c:v>4.72</c:v>
                </c:pt>
                <c:pt idx="1">
                  <c:v>4.7699999999999996</c:v>
                </c:pt>
                <c:pt idx="2">
                  <c:v>4.66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86-4B29-BE40-7A251E997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381744"/>
        <c:axId val="195384096"/>
        <c:axId val="0"/>
      </c:bar3DChart>
      <c:catAx>
        <c:axId val="19538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384096"/>
        <c:crosses val="autoZero"/>
        <c:auto val="1"/>
        <c:lblAlgn val="ctr"/>
        <c:lblOffset val="100"/>
        <c:noMultiLvlLbl val="0"/>
      </c:catAx>
      <c:valAx>
        <c:axId val="19538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381744"/>
        <c:crosses val="autoZero"/>
        <c:crossBetween val="between"/>
      </c:valAx>
      <c:spPr>
        <a:solidFill>
          <a:schemeClr val="bg1">
            <a:lumMod val="8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0"/>
              <a:t>Выставленные материалы значимы для детей и соответствуют их возрасту и возможностям</a:t>
            </a:r>
          </a:p>
        </c:rich>
      </c:tx>
      <c:layout>
        <c:manualLayout>
          <c:xMode val="edge"/>
          <c:yMode val="edge"/>
          <c:x val="0.13574877501499025"/>
          <c:y val="3.54824747574340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554807626776552"/>
          <c:y val="0.42294682973771142"/>
          <c:w val="0.35342110429004725"/>
          <c:h val="0.49043572237182931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7C-4F09-B768-A68893AF1E7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0D-4D9C-8E54-ADC5F747B528}"/>
              </c:ext>
            </c:extLst>
          </c:dPt>
          <c:dLbls>
            <c:dLbl>
              <c:idx val="1"/>
              <c:layout>
                <c:manualLayout>
                  <c:x val="1.5988273023458302E-2"/>
                  <c:y val="6.99645633225101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0D-4D9C-8E54-ADC5F747B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Частично</c:v>
              </c:pt>
            </c:strLit>
          </c:cat>
          <c:val>
            <c:numLit>
              <c:formatCode>General</c:formatCode>
              <c:ptCount val="2"/>
              <c:pt idx="0">
                <c:v>15</c:v>
              </c:pt>
              <c:pt idx="1">
                <c:v>2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0D-4D9C-8E54-ADC5F747B52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  <c:extLst xmlns:c16r2="http://schemas.microsoft.com/office/drawing/2015/06/chart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Материалы в группе связаны с интересами детей и событиями, которые происходят в настоящий момент</a:t>
            </a:r>
          </a:p>
        </c:rich>
      </c:tx>
      <c:layout>
        <c:manualLayout>
          <c:xMode val="edge"/>
          <c:yMode val="edge"/>
          <c:x val="0.12413266523502745"/>
          <c:y val="3.7699339306724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4395368547681539"/>
              <c:y val="0.1070655441426223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30393108441174144"/>
          <c:y val="0.41248523854045632"/>
          <c:w val="0.35235108057259157"/>
          <c:h val="0.48764964454247756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FD-4EB5-B1DC-7FDB8589F2C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0D-4D9C-8E54-ADC5F747B528}"/>
              </c:ext>
            </c:extLst>
          </c:dPt>
          <c:dLbls>
            <c:dLbl>
              <c:idx val="1"/>
              <c:layout>
                <c:manualLayout>
                  <c:x val="0.14395368547681539"/>
                  <c:y val="0.107065544142622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0D-4D9C-8E54-ADC5F747B5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Частично</c:v>
              </c:pt>
            </c:strLit>
          </c:cat>
          <c:val>
            <c:numLit>
              <c:formatCode>General</c:formatCode>
              <c:ptCount val="2"/>
              <c:pt idx="0">
                <c:v>12</c:v>
              </c:pt>
              <c:pt idx="1">
                <c:v>5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0D-4D9C-8E54-ADC5F747B52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lumMod val="85000"/>
      </a:srgbClr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Детские работы разные благодаря тому, что дети сами выбирают, как реализовать свой замысел, даже если тема задана педагогом</a:t>
            </a:r>
          </a:p>
        </c:rich>
      </c:tx>
      <c:layout>
        <c:manualLayout>
          <c:xMode val="edge"/>
          <c:yMode val="edge"/>
          <c:x val="0.1157731704973151"/>
          <c:y val="4.216984987603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3938145307055247E-2"/>
              <c:y val="-9.9681588244376021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32591338552616511"/>
          <c:y val="0.46366782006920415"/>
          <c:w val="0.39415022531032012"/>
          <c:h val="0.43506561679790035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9E-4AAD-8E64-2E283E392ED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9E-4AAD-8E64-2E283E392ED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9E-4AAD-8E64-2E283E392ED6}"/>
              </c:ext>
            </c:extLst>
          </c:dPt>
          <c:dLbls>
            <c:dLbl>
              <c:idx val="1"/>
              <c:layout>
                <c:manualLayout>
                  <c:x val="-4.3938145307055247E-2"/>
                  <c:y val="-9.96815882443760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9E-4AAD-8E64-2E283E392ED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3"/>
              <c:pt idx="0">
                <c:v>Да</c:v>
              </c:pt>
              <c:pt idx="1">
                <c:v>Нет</c:v>
              </c:pt>
              <c:pt idx="2">
                <c:v>Частично</c:v>
              </c:pt>
            </c:strLit>
          </c:cat>
          <c:val>
            <c:numLit>
              <c:formatCode>General</c:formatCode>
              <c:ptCount val="3"/>
              <c:pt idx="0">
                <c:v>7</c:v>
              </c:pt>
              <c:pt idx="1">
                <c:v>2</c:v>
              </c:pt>
              <c:pt idx="2">
                <c:v>8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E9E-4AAD-8E64-2E283E392ED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69132551976716"/>
          <c:y val="0.89411982671716206"/>
          <c:w val="0.46733625672870216"/>
          <c:h val="7.358490223324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lumMod val="85000"/>
      </a:srgbClr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Демонстрируются разнообразные детские работы </a:t>
            </a:r>
          </a:p>
        </c:rich>
      </c:tx>
      <c:layout>
        <c:manualLayout>
          <c:xMode val="edge"/>
          <c:yMode val="edge"/>
          <c:x val="8.7995682782642817E-2"/>
          <c:y val="2.34273840769903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2377985462097612E-2"/>
              <c:y val="9.774241761446485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6215223097112861"/>
          <c:y val="0.2722222222222222"/>
          <c:w val="0.48104365458990522"/>
          <c:h val="0.53616324001166515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65-421D-BF11-B37C983635E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65-421D-BF11-B37C983635EB}"/>
              </c:ext>
            </c:extLst>
          </c:dPt>
          <c:dLbls>
            <c:dLbl>
              <c:idx val="1"/>
              <c:layout>
                <c:manualLayout>
                  <c:x val="5.2377985462097612E-2"/>
                  <c:y val="9.77424176144648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D65-421D-BF11-B37C983635E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16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D65-421D-BF11-B37C983635E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/>
              <a:t>Детские работы и другие материалы, предназначенные для детей, расположены так, чтобы им было удобно рассматривать</a:t>
            </a:r>
          </a:p>
        </c:rich>
      </c:tx>
      <c:layout>
        <c:manualLayout>
          <c:xMode val="edge"/>
          <c:yMode val="edge"/>
          <c:x val="0.14085157850566485"/>
          <c:y val="2.35228843967321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9180888439101854"/>
          <c:y val="0.29312762717715546"/>
          <c:w val="0.47071837023506857"/>
          <c:h val="0.52138578252195156"/>
        </c:manualLayout>
      </c:layout>
      <c:pieChart>
        <c:varyColors val="1"/>
        <c:ser>
          <c:idx val="0"/>
          <c:order val="0"/>
          <c:tx>
            <c:v>Итог</c:v>
          </c:tx>
          <c:spPr>
            <a:solidFill>
              <a:srgbClr val="00B050"/>
            </a:solidFill>
          </c:spPr>
          <c:explosion val="22"/>
          <c:dPt>
            <c:idx val="0"/>
            <c:bubble3D val="0"/>
            <c:explosion val="43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03F-497D-916D-0BB1B910B03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03F-497D-916D-0BB1B910B0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1"/>
              <c:pt idx="0">
                <c:v>Да</c:v>
              </c:pt>
            </c:strLit>
          </c:cat>
          <c:val>
            <c:numLit>
              <c:formatCode>General</c:formatCode>
              <c:ptCount val="1"/>
              <c:pt idx="0">
                <c:v>17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03F-497D-916D-0BB1B910B03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 детей есть достаточное количество свободного времени для игры</a:t>
            </a:r>
          </a:p>
        </c:rich>
      </c:tx>
      <c:layout>
        <c:manualLayout>
          <c:xMode val="edge"/>
          <c:yMode val="edge"/>
          <c:x val="0.11995297639538795"/>
          <c:y val="1.74538476808046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0.10653209472913047"/>
              <c:y val="0.12552019232890008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905867221506588"/>
          <c:y val="0.28795518207282911"/>
          <c:w val="0.43532082222852658"/>
          <c:h val="0.58347603608372478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29-4C61-BEA3-AE0F70EA2AF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29-4C61-BEA3-AE0F70EA2AFC}"/>
              </c:ext>
            </c:extLst>
          </c:dPt>
          <c:dLbls>
            <c:dLbl>
              <c:idx val="1"/>
              <c:layout>
                <c:manualLayout>
                  <c:x val="0.10653209472913047"/>
                  <c:y val="0.125520192328900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C29-4C61-BEA3-AE0F70EA2A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14</c:v>
              </c:pt>
              <c:pt idx="1">
                <c:v>3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C29-4C61-BEA3-AE0F70EA2AF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>
        <a:lumMod val="85000"/>
      </a:srgbClr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 Педагог помогает детям, усложняя игру</a:t>
            </a:r>
          </a:p>
        </c:rich>
      </c:tx>
      <c:layout>
        <c:manualLayout>
          <c:xMode val="edge"/>
          <c:yMode val="edge"/>
          <c:x val="0.12831233595800526"/>
          <c:y val="2.8445684795729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ivotFmts>
      <c:pivotFmt>
        <c:idx val="0"/>
      </c:pivotFmt>
      <c:pivotFmt>
        <c:idx val="1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8.1453765647715032E-2"/>
              <c:y val="0.1255201114715370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ctr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5.6453740157480316E-2"/>
              <c:y val="0.10864236907095474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  <c:dLblPos val="bestFit"/>
          <c:showLegendKey val="0"/>
          <c:showVal val="1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74990157480315"/>
          <c:y val="0.26779184247538679"/>
          <c:w val="0.43000196850393702"/>
          <c:h val="0.58059337519518917"/>
        </c:manualLayout>
      </c:layout>
      <c:pieChart>
        <c:varyColors val="1"/>
        <c:ser>
          <c:idx val="0"/>
          <c:order val="0"/>
          <c:tx>
            <c:v>Итог</c:v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1E-41B4-AD90-E8C04897482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1E-41B4-AD90-E8C048974821}"/>
              </c:ext>
            </c:extLst>
          </c:dPt>
          <c:dLbls>
            <c:dLbl>
              <c:idx val="1"/>
              <c:layout>
                <c:manualLayout>
                  <c:x val="5.6453740157480316E-2"/>
                  <c:y val="0.108642369070954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1E-41B4-AD90-E8C04897482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Lit>
              <c:ptCount val="2"/>
              <c:pt idx="0">
                <c:v>Да</c:v>
              </c:pt>
              <c:pt idx="1">
                <c:v>Нет</c:v>
              </c:pt>
            </c:strLit>
          </c:cat>
          <c:val>
            <c:numLit>
              <c:formatCode>General</c:formatCode>
              <c:ptCount val="2"/>
              <c:pt idx="0">
                <c:v>16</c:v>
              </c:pt>
              <c:pt idx="1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1E-41B4-AD90-E8C0489748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000000"/>
      </a:solidFill>
      <a:prstDash val="solid"/>
      <a:miter lim="800000"/>
    </a:ln>
    <a:effectLst/>
  </c:spPr>
  <c:txPr>
    <a:bodyPr/>
    <a:lstStyle/>
    <a:p>
      <a:pPr>
        <a:defRPr>
          <a:solidFill>
            <a:srgbClr val="000000"/>
          </a:solidFill>
          <a:latin typeface="+mn-lt"/>
          <a:ea typeface="+mn-ea"/>
          <a:cs typeface="+mn-cs"/>
        </a:defRPr>
      </a:pPr>
      <a:endParaRPr lang="ru-RU"/>
    </a:p>
  </c:txPr>
  <c:externalData r:id="rId4">
    <c:autoUpdate val="0"/>
  </c:externalData>
  <c:extLst xmlns:c16r2="http://schemas.microsoft.com/office/drawing/2015/06/chart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A1095-E934-4B66-A13E-C55026DB8E38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B026-C23E-42A1-B991-5CD554DBF7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1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Взаимодействие участников педагогического процесса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это согласованная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педагога, воспитанников и родителей по достижению совместных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задач и, конечно же, результатов.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Развивающая предметно-пространственная среда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это составная часть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образовательной среды. Она представлена образовательным оборудованием,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материалами, мебелью, инвентарем, играми, игрушками и др.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Содержание дошкольного образования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это система знаний, умений и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навыков, мировоззренческих и нравственно-эстетических идей, а также элементов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социального, познавательного и творческого опыта.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B026-C23E-42A1-B991-5CD554DBF7B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7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Напишите показатели  по оценке 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B026-C23E-42A1-B991-5CD554DBF7B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7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18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2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02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16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5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54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2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05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16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97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9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940988-A72F-4EDB-848F-3DCD5ACA1320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1D6C7F28-A418-4FC6-9585-E5DCAC44E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1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chart" Target="../charts/chart21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53000">
              <a:srgbClr val="00B050"/>
            </a:gs>
            <a:gs pos="87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16" y="223422"/>
            <a:ext cx="8943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бюджетное дошкольное образовательное   учреждение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центр развития ребенка - детский сад № 33</a:t>
            </a: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Красносельского района  Санкт-Петербурга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4567" y="1917785"/>
            <a:ext cx="80800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</a:p>
          <a:p>
            <a:pPr algn="ctr"/>
            <a:r>
              <a:rPr lang="ru-RU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принципы организации образовательной среды»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image.jimcdn.com/app/cms/image/transf/none/path/sbcf19b689f680f55/image/ief7b20c7c290e643/version/1444852649/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6" y="1462506"/>
            <a:ext cx="1273284" cy="127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93177" y="6178731"/>
            <a:ext cx="4794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25.11.2020</a:t>
            </a:r>
          </a:p>
        </p:txBody>
      </p:sp>
    </p:spTree>
    <p:extLst>
      <p:ext uri="{BB962C8B-B14F-4D97-AF65-F5344CB8AC3E}">
        <p14:creationId xmlns:p14="http://schemas.microsoft.com/office/powerpoint/2010/main" val="846895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313519"/>
              </p:ext>
            </p:extLst>
          </p:nvPr>
        </p:nvGraphicFramePr>
        <p:xfrm>
          <a:off x="385483" y="125506"/>
          <a:ext cx="3337431" cy="230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802253"/>
              </p:ext>
            </p:extLst>
          </p:nvPr>
        </p:nvGraphicFramePr>
        <p:xfrm>
          <a:off x="5238359" y="0"/>
          <a:ext cx="3376723" cy="2519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150244"/>
              </p:ext>
            </p:extLst>
          </p:nvPr>
        </p:nvGraphicFramePr>
        <p:xfrm>
          <a:off x="131768" y="2564265"/>
          <a:ext cx="2662519" cy="266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743373"/>
              </p:ext>
            </p:extLst>
          </p:nvPr>
        </p:nvGraphicFramePr>
        <p:xfrm>
          <a:off x="3059526" y="2562346"/>
          <a:ext cx="2933403" cy="2664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139234"/>
              </p:ext>
            </p:extLst>
          </p:nvPr>
        </p:nvGraphicFramePr>
        <p:xfrm>
          <a:off x="6266329" y="2541855"/>
          <a:ext cx="2877671" cy="268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2397" y="5226784"/>
            <a:ext cx="871178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</a:rPr>
              <a:t>ВЫЗОВ</a:t>
            </a:r>
            <a:r>
              <a:rPr lang="ru-RU" sz="2000" b="1" i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1. Педагог не  стимулирует  реализацию собственного замысла ребенка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2. Материалы в группе не в полной мере связаны с интересами детей и событиями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3. Детские работы разные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28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51455"/>
              </p:ext>
            </p:extLst>
          </p:nvPr>
        </p:nvGraphicFramePr>
        <p:xfrm>
          <a:off x="747912" y="114542"/>
          <a:ext cx="3379695" cy="276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740421"/>
              </p:ext>
            </p:extLst>
          </p:nvPr>
        </p:nvGraphicFramePr>
        <p:xfrm>
          <a:off x="4900363" y="107778"/>
          <a:ext cx="3272117" cy="2746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850198"/>
              </p:ext>
            </p:extLst>
          </p:nvPr>
        </p:nvGraphicFramePr>
        <p:xfrm>
          <a:off x="809897" y="2996566"/>
          <a:ext cx="3383280" cy="241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423475"/>
              </p:ext>
            </p:extLst>
          </p:nvPr>
        </p:nvGraphicFramePr>
        <p:xfrm>
          <a:off x="4898569" y="2931459"/>
          <a:ext cx="3331031" cy="2515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795" y="5503783"/>
            <a:ext cx="5725863" cy="1354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У детей нет достаточного времени на игру.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Дети сидят долго за столами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1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450827"/>
              </p:ext>
            </p:extLst>
          </p:nvPr>
        </p:nvGraphicFramePr>
        <p:xfrm>
          <a:off x="493058" y="219916"/>
          <a:ext cx="4069977" cy="270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986758"/>
              </p:ext>
            </p:extLst>
          </p:nvPr>
        </p:nvGraphicFramePr>
        <p:xfrm>
          <a:off x="5047689" y="224118"/>
          <a:ext cx="3746688" cy="264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446006"/>
              </p:ext>
            </p:extLst>
          </p:nvPr>
        </p:nvGraphicFramePr>
        <p:xfrm>
          <a:off x="603964" y="3092280"/>
          <a:ext cx="4034117" cy="2621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054860"/>
              </p:ext>
            </p:extLst>
          </p:nvPr>
        </p:nvGraphicFramePr>
        <p:xfrm>
          <a:off x="5130421" y="3034393"/>
          <a:ext cx="3660882" cy="2612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20239" y="5780782"/>
            <a:ext cx="548640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</a:t>
            </a:r>
          </a:p>
          <a:p>
            <a:r>
              <a:rPr lang="ru-RU" sz="2000" b="1" i="1" dirty="0" smtClean="0"/>
              <a:t>1.  Пространство группы не заполнено текстами, схемами, картами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6398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062304"/>
              </p:ext>
            </p:extLst>
          </p:nvPr>
        </p:nvGraphicFramePr>
        <p:xfrm>
          <a:off x="0" y="272553"/>
          <a:ext cx="3057525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767429"/>
              </p:ext>
            </p:extLst>
          </p:nvPr>
        </p:nvGraphicFramePr>
        <p:xfrm>
          <a:off x="3074125" y="298678"/>
          <a:ext cx="3048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519240"/>
              </p:ext>
            </p:extLst>
          </p:nvPr>
        </p:nvGraphicFramePr>
        <p:xfrm>
          <a:off x="6187441" y="285615"/>
          <a:ext cx="3048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320389"/>
              </p:ext>
            </p:extLst>
          </p:nvPr>
        </p:nvGraphicFramePr>
        <p:xfrm>
          <a:off x="0" y="3480027"/>
          <a:ext cx="3048000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576464"/>
              </p:ext>
            </p:extLst>
          </p:nvPr>
        </p:nvGraphicFramePr>
        <p:xfrm>
          <a:off x="3074126" y="3493090"/>
          <a:ext cx="3048000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25287"/>
              </p:ext>
            </p:extLst>
          </p:nvPr>
        </p:nvGraphicFramePr>
        <p:xfrm>
          <a:off x="6115050" y="3493089"/>
          <a:ext cx="3028950" cy="229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2331" y="5780782"/>
            <a:ext cx="791609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</a:t>
            </a:r>
          </a:p>
          <a:p>
            <a:r>
              <a:rPr lang="ru-RU" dirty="0" smtClean="0"/>
              <a:t>1</a:t>
            </a:r>
            <a:r>
              <a:rPr lang="ru-RU" sz="2000" b="1" i="1" dirty="0" smtClean="0"/>
              <a:t>. Педагог не использует в общении  с ребенком имя. Которым его называют дома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330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731594"/>
              </p:ext>
            </p:extLst>
          </p:nvPr>
        </p:nvGraphicFramePr>
        <p:xfrm>
          <a:off x="0" y="339090"/>
          <a:ext cx="3048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414502"/>
              </p:ext>
            </p:extLst>
          </p:nvPr>
        </p:nvGraphicFramePr>
        <p:xfrm>
          <a:off x="3039699" y="339092"/>
          <a:ext cx="3067050" cy="227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393404"/>
              </p:ext>
            </p:extLst>
          </p:nvPr>
        </p:nvGraphicFramePr>
        <p:xfrm>
          <a:off x="6105525" y="339090"/>
          <a:ext cx="3038475" cy="227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5327270"/>
              </p:ext>
            </p:extLst>
          </p:nvPr>
        </p:nvGraphicFramePr>
        <p:xfrm>
          <a:off x="239893" y="2828109"/>
          <a:ext cx="3038475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296816"/>
              </p:ext>
            </p:extLst>
          </p:nvPr>
        </p:nvGraphicFramePr>
        <p:xfrm>
          <a:off x="5456327" y="2854233"/>
          <a:ext cx="3048000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205" y="5165229"/>
            <a:ext cx="7889966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</a:t>
            </a:r>
          </a:p>
          <a:p>
            <a:pPr marL="457200" indent="-457200">
              <a:buAutoNum type="arabicPeriod"/>
            </a:pPr>
            <a:r>
              <a:rPr lang="ru-RU" sz="2000" b="1" i="1" dirty="0" smtClean="0"/>
              <a:t>Воспитатель не создает постоянно ситуации, когда дети могут обсуждать происходящее</a:t>
            </a:r>
          </a:p>
          <a:p>
            <a:r>
              <a:rPr lang="ru-RU" sz="2000" b="1" i="1" dirty="0" smtClean="0"/>
              <a:t>2.   Воспитатель в течение дня не успевает пообщаться с большинством детей индивидуально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8750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41000">
              <a:srgbClr val="00B050"/>
            </a:gs>
            <a:gs pos="78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7718373"/>
              </p:ext>
            </p:extLst>
          </p:nvPr>
        </p:nvGraphicFramePr>
        <p:xfrm>
          <a:off x="770349" y="2677644"/>
          <a:ext cx="6015038" cy="37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70349" y="313151"/>
            <a:ext cx="8010395" cy="236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дошкольного образования определяется:</a:t>
            </a:r>
            <a:endParaRPr lang="ru-RU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Федеральными государственными образовательными стандартами;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</a:t>
            </a:r>
            <a:r>
              <a:rPr lang="ru-RU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ДОУ;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- Возрастными особенностями и спецификой индивидуального развития </a:t>
            </a:r>
            <a:r>
              <a:rPr lang="ru-RU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данной </a:t>
            </a:r>
            <a:r>
              <a:rPr lang="ru-RU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группы, данного дошкольного образовательного </a:t>
            </a:r>
            <a:r>
              <a:rPr lang="ru-RU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1"/>
            </a:gs>
            <a:gs pos="2000">
              <a:schemeClr val="accent1">
                <a:lumMod val="5000"/>
                <a:lumOff val="95000"/>
              </a:schemeClr>
            </a:gs>
            <a:gs pos="19000">
              <a:srgbClr val="00B050"/>
            </a:gs>
            <a:gs pos="65000">
              <a:schemeClr val="accent1">
                <a:lumMod val="45000"/>
                <a:lumOff val="55000"/>
              </a:schemeClr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4582" y="248195"/>
            <a:ext cx="79683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Продолжите фразу: чтобы ребенку было эмоционально комфортно, в детском саду должны быть созданы ситуации, в которых….</a:t>
            </a:r>
          </a:p>
          <a:p>
            <a:endParaRPr lang="ru-RU" sz="2400" b="1" i="1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Ребенок ощущает тепло и принятие со стороны сверстников и взрослых;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Окружающие интересуются высказываниями ребенка, воспринимают их как нечто ценное, заслуживающее уважения;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Ребенок действует по собственному замыслу;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Ребенок окружен своими произведениями;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Ребенок может совершать выбор и принимать решения;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Ребенок имеет возможность уединиться  в общей группе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4582" y="1639877"/>
            <a:ext cx="7968344" cy="4467496"/>
          </a:xfrm>
          <a:prstGeom prst="rect">
            <a:avLst/>
          </a:prstGeom>
          <a:pattFill prst="lgGri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8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1"/>
            </a:gs>
            <a:gs pos="2000">
              <a:schemeClr val="accent1">
                <a:lumMod val="5000"/>
                <a:lumOff val="95000"/>
              </a:schemeClr>
            </a:gs>
            <a:gs pos="19000">
              <a:srgbClr val="00B050"/>
            </a:gs>
            <a:gs pos="65000">
              <a:schemeClr val="accent1">
                <a:lumMod val="45000"/>
                <a:lumOff val="55000"/>
              </a:schemeClr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731" y="174563"/>
            <a:ext cx="844024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Продолжите фразу: </a:t>
            </a:r>
            <a:r>
              <a:rPr lang="ru-RU" sz="2400" b="1" i="1" dirty="0" smtClean="0">
                <a:solidFill>
                  <a:srgbClr val="C00000"/>
                </a:solidFill>
              </a:rPr>
              <a:t>чтобы работать в зоне ближайшего развития, взрослый должен…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Взаимодействовать с ребенком по принципу сотрудничества;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/>
              <a:t>определить операции, которые </a:t>
            </a:r>
            <a:r>
              <a:rPr lang="ru-RU" sz="2400" b="1" i="1" dirty="0" smtClean="0"/>
              <a:t>ребенок </a:t>
            </a:r>
            <a:r>
              <a:rPr lang="ru-RU" sz="2400" b="1" i="1" dirty="0"/>
              <a:t>может делать сам, а какие нет. </a:t>
            </a:r>
            <a:r>
              <a:rPr lang="ru-RU" sz="2400" b="1" i="1" dirty="0" smtClean="0"/>
              <a:t>Делать </a:t>
            </a:r>
            <a:r>
              <a:rPr lang="ru-RU" sz="2400" b="1" i="1" dirty="0"/>
              <a:t>дело вместе, но </a:t>
            </a:r>
            <a:r>
              <a:rPr lang="ru-RU" sz="2400" b="1" i="1" dirty="0" smtClean="0"/>
              <a:t>выполнять </a:t>
            </a:r>
            <a:r>
              <a:rPr lang="ru-RU" sz="2400" b="1" i="1" dirty="0"/>
              <a:t>только те операции, которые </a:t>
            </a:r>
            <a:r>
              <a:rPr lang="ru-RU" sz="2400" b="1" i="1" dirty="0" smtClean="0"/>
              <a:t>ребенок </a:t>
            </a:r>
            <a:r>
              <a:rPr lang="ru-RU" sz="2400" b="1" i="1" dirty="0"/>
              <a:t>пока не может делать </a:t>
            </a:r>
            <a:r>
              <a:rPr lang="ru-RU" sz="2400" b="1" i="1" dirty="0" smtClean="0"/>
              <a:t>сам;</a:t>
            </a:r>
            <a:endParaRPr lang="ru-RU" sz="2400" b="1" i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Знать сенситивные периоды развития ребенка, </a:t>
            </a:r>
            <a:r>
              <a:rPr lang="ru-RU" sz="2400" b="1" i="1" dirty="0"/>
              <a:t>опираясь при этом на достигнутый уровень </a:t>
            </a:r>
            <a:r>
              <a:rPr lang="ru-RU" sz="2400" b="1" i="1" dirty="0" smtClean="0"/>
              <a:t>развития;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Вводить новые темы с опорой на интерес ребенка;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 ППС использовать знаки и  символы, имеющие смысл для ребенка (планы., чертежи, схемы, сенсорные и эстетические эталоны);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Вопросами помогать видеть новые возможности в уже известных ситуациях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9731" y="992778"/>
            <a:ext cx="8551572" cy="5368834"/>
          </a:xfrm>
          <a:prstGeom prst="rect">
            <a:avLst/>
          </a:prstGeom>
          <a:pattFill prst="lgGri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60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1"/>
            </a:gs>
            <a:gs pos="2000">
              <a:schemeClr val="accent1">
                <a:lumMod val="5000"/>
                <a:lumOff val="95000"/>
              </a:schemeClr>
            </a:gs>
            <a:gs pos="19000">
              <a:srgbClr val="00B050"/>
            </a:gs>
            <a:gs pos="65000">
              <a:schemeClr val="accent1">
                <a:lumMod val="45000"/>
                <a:lumOff val="55000"/>
              </a:schemeClr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050" y="605636"/>
            <a:ext cx="81858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Продолжите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фразу</a:t>
            </a:r>
            <a:r>
              <a:rPr lang="ru-RU" sz="2400" b="1" i="1" dirty="0" smtClean="0">
                <a:solidFill>
                  <a:srgbClr val="C00000"/>
                </a:solidFill>
              </a:rPr>
              <a:t>: для развития инициативы и самостоятельности  педагог должен создавать…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Доступную и насыщенную предметно-пространственную среду;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Возможности для совместного обсуждения и введения правил  жизни в группе;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Условия для свободной игры в течение значительной части дня;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Возможности для выражения собственных чувств и мыслей в произведении и игре, действий не только по образцу, но и по замыслу;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Возможности для выбора темы, проекта, исследования и их планирования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050" y="1449977"/>
            <a:ext cx="8316441" cy="4689566"/>
          </a:xfrm>
          <a:prstGeom prst="rect">
            <a:avLst/>
          </a:prstGeom>
          <a:pattFill prst="lgGri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1"/>
            </a:gs>
            <a:gs pos="2000">
              <a:schemeClr val="accent1">
                <a:lumMod val="5000"/>
                <a:lumOff val="95000"/>
              </a:schemeClr>
            </a:gs>
            <a:gs pos="19000">
              <a:srgbClr val="00B050"/>
            </a:gs>
            <a:gs pos="65000">
              <a:schemeClr val="accent1">
                <a:lumMod val="45000"/>
                <a:lumOff val="55000"/>
              </a:schemeClr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302" y="605637"/>
            <a:ext cx="77286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Продолжите</a:t>
            </a:r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фразу</a:t>
            </a:r>
            <a:r>
              <a:rPr lang="ru-RU" sz="2400" b="1" i="1" dirty="0" smtClean="0">
                <a:solidFill>
                  <a:srgbClr val="C00000"/>
                </a:solidFill>
              </a:rPr>
              <a:t>: для создания продуктивного взаимодействия детей в больших и малых группах педагог должен…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/>
              <a:t> П</a:t>
            </a:r>
            <a:r>
              <a:rPr lang="ru-RU" sz="2400" b="1" i="1" dirty="0" smtClean="0"/>
              <a:t>редоставить  свободное время для игры, конструирования, творчества и т.д.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Проводить групповой сбор для развития традиций общения доверительного и делового;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b="1" i="1" dirty="0" smtClean="0"/>
              <a:t>Поддерживать традиции и опыт обращения друг к другу;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6302" y="1841864"/>
            <a:ext cx="7767801" cy="2599508"/>
          </a:xfrm>
          <a:prstGeom prst="rect">
            <a:avLst/>
          </a:prstGeom>
          <a:pattFill prst="lgGrid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accent1">
                <a:lumMod val="45000"/>
                <a:lumOff val="55000"/>
              </a:schemeClr>
            </a:gs>
            <a:gs pos="53000">
              <a:srgbClr val="00B050"/>
            </a:gs>
            <a:gs pos="82000">
              <a:schemeClr val="bg1"/>
            </a:gs>
            <a:gs pos="99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8195" y="203201"/>
            <a:ext cx="875211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Образовательная среда — это комплекс условий, которые обеспечивают развитие детей в дошкольном учреждении</a:t>
            </a:r>
            <a:endParaRPr lang="ru-RU" sz="28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88271" y="1660786"/>
            <a:ext cx="5487464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образовательной среды:</a:t>
            </a:r>
            <a:endParaRPr lang="ru-RU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577" y="2201006"/>
            <a:ext cx="8464732" cy="4044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- гарантирует </a:t>
            </a: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охрану и укрепление физического и психического здоровья 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эмоциональное благополучие 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стимулирует к активной деятельности;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 условия для развивающего вариативного дошкольного 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оспитывающая;</a:t>
            </a:r>
            <a:endParaRPr lang="ru-RU" sz="2000" i="1" dirty="0">
              <a:solidFill>
                <a:srgbClr val="000000"/>
              </a:solidFill>
              <a:latin typeface="yandex-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информационная; 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 </a:t>
            </a: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для участия родителей (законных представителей) в</a:t>
            </a:r>
            <a:r>
              <a:rPr lang="ru-RU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marL="285750" indent="-285750">
              <a:lnSpc>
                <a:spcPct val="107000"/>
              </a:lnSpc>
              <a:buFontTx/>
              <a:buChar char="-"/>
            </a:pPr>
            <a:r>
              <a:rPr lang="ru-RU" sz="2000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способствует профессиональному развитию педагогических </a:t>
            </a:r>
            <a:r>
              <a:rPr lang="ru-RU" sz="2000" i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3478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-130629" y="174893"/>
            <a:ext cx="9143999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Показатели оценки  образовательной среды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638137" y="1742304"/>
            <a:ext cx="4042131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/>
              <a:t>Наличие в среде продуктов детской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7641" y="939922"/>
            <a:ext cx="369716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i="1" dirty="0"/>
              <a:t>Отсутствие конфликтов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97742" y="979048"/>
            <a:ext cx="381931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i="1" dirty="0" smtClean="0"/>
              <a:t>Эмоциональное состояние </a:t>
            </a:r>
            <a:endParaRPr lang="ru-RU" sz="24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9080" y="1759392"/>
            <a:ext cx="376454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i="1" dirty="0"/>
              <a:t>Динамика развития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947" y="2743927"/>
            <a:ext cx="5553347" cy="369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779" y="262151"/>
            <a:ext cx="6649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Решения педагогического совета: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4106" y="3931920"/>
            <a:ext cx="5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4106" y="1260318"/>
            <a:ext cx="8554763" cy="53476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lnSpc>
                <a:spcPts val="1500"/>
              </a:lnSpc>
              <a:spcAft>
                <a:spcPts val="75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Создать условия для включения детей в оформление игровых центров.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ts val="15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исполнения: постоянно.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ts val="15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Ответственный: воспитатели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1500"/>
              </a:lnSpc>
              <a:spcAft>
                <a:spcPts val="75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Ввести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организацию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 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ts val="15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исполнения: постоянно.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ts val="1500"/>
              </a:lnSpc>
              <a:spcAft>
                <a:spcPts val="75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Создать в группе условия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 реализации собственных замыслов ребенка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исполнения: постоянно. Ответственный: воспитатели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Убрать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группы материалы, несвязанные с интересами детей 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событиями.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Срок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исполнения: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01.01.2021 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Ответственный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сменой детской деятельности, за организацией ситуаций обсуждения и общения воспитателя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Старший воспитатель. Педагог-психолог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32000">
              <a:srgbClr val="00B050"/>
            </a:gs>
            <a:gs pos="50000">
              <a:schemeClr val="bg1"/>
            </a:gs>
            <a:gs pos="7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6409" y="5632157"/>
            <a:ext cx="6760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409" y="326573"/>
            <a:ext cx="6753497" cy="4382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544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7268">
              <a:srgbClr val="3366FF"/>
            </a:gs>
            <a:gs pos="34000">
              <a:schemeClr val="accent1">
                <a:lumMod val="45000"/>
                <a:lumOff val="55000"/>
              </a:schemeClr>
            </a:gs>
            <a:gs pos="53000">
              <a:srgbClr val="00B050"/>
            </a:gs>
            <a:gs pos="87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2123" y="95077"/>
            <a:ext cx="8835934" cy="553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образовательной среды в ДОУ: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343" y="2319537"/>
            <a:ext cx="8350393" cy="146423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азвивающая </a:t>
            </a:r>
            <a:r>
              <a:rPr lang="ru-RU" sz="2000" b="1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</a:t>
            </a:r>
            <a:r>
              <a:rPr lang="ru-RU" sz="2000" b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</a:p>
          <a:p>
            <a:pPr algn="ctr"/>
            <a:r>
              <a:rPr lang="ru-RU" sz="2000" i="1" dirty="0"/>
              <a:t>это составная </a:t>
            </a:r>
            <a:r>
              <a:rPr lang="ru-RU" sz="2000" i="1" dirty="0" smtClean="0"/>
              <a:t>часть образовательной среды, представленная </a:t>
            </a:r>
            <a:r>
              <a:rPr lang="ru-RU" sz="2000" i="1" dirty="0"/>
              <a:t>образовательным </a:t>
            </a:r>
            <a:r>
              <a:rPr lang="ru-RU" sz="2000" i="1" dirty="0" smtClean="0"/>
              <a:t>оборудованием, материалами</a:t>
            </a:r>
            <a:r>
              <a:rPr lang="ru-RU" sz="2000" i="1" dirty="0"/>
              <a:t>, мебелью, инвентарем, играми, </a:t>
            </a:r>
            <a:r>
              <a:rPr lang="ru-RU" sz="2000" dirty="0"/>
              <a:t>игрушками </a:t>
            </a:r>
            <a:endParaRPr lang="ru-RU" sz="2000" dirty="0" smtClean="0">
              <a:solidFill>
                <a:srgbClr val="000000"/>
              </a:solidFill>
              <a:latin typeface="yandex-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343" y="3828135"/>
            <a:ext cx="8350393" cy="185242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Дидактический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sz="2000" i="1" dirty="0"/>
              <a:t>это система знаний, умений </a:t>
            </a:r>
            <a:r>
              <a:rPr lang="ru-RU" sz="2000" i="1" dirty="0" smtClean="0"/>
              <a:t>и навыков</a:t>
            </a:r>
            <a:r>
              <a:rPr lang="ru-RU" sz="2000" i="1" dirty="0"/>
              <a:t>, мировоззренческих и нравственно-эстетических идей, а также </a:t>
            </a:r>
            <a:r>
              <a:rPr lang="ru-RU" sz="2000" i="1" dirty="0" smtClean="0"/>
              <a:t>элементов социального</a:t>
            </a:r>
            <a:r>
              <a:rPr lang="ru-RU" sz="2000" i="1" dirty="0"/>
              <a:t>, познавательного и творческого опыта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8827" y="741378"/>
            <a:ext cx="8318661" cy="146423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Социальный:</a:t>
            </a:r>
          </a:p>
          <a:p>
            <a:pPr algn="ctr"/>
            <a:r>
              <a:rPr lang="ru-RU" sz="2000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000" dirty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участников педагогического </a:t>
            </a:r>
            <a:r>
              <a:rPr lang="ru-RU" sz="2000" dirty="0" smtClean="0">
                <a:solidFill>
                  <a:srgbClr val="0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</a:p>
          <a:p>
            <a:pPr algn="ctr"/>
            <a:r>
              <a:rPr lang="ru-RU" sz="2000" i="1" dirty="0"/>
              <a:t>это </a:t>
            </a:r>
            <a:r>
              <a:rPr lang="ru-RU" sz="2000" i="1" dirty="0" smtClean="0"/>
              <a:t>согласованная деятельность </a:t>
            </a:r>
            <a:r>
              <a:rPr lang="ru-RU" sz="2000" i="1" dirty="0"/>
              <a:t>педагога, воспитанников и родителей по решению совместных задач и достижению  результатов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2123" y="5696209"/>
            <a:ext cx="8835934" cy="4616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8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развивающий характер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-19194" y="648434"/>
            <a:ext cx="582211" cy="5509440"/>
          </a:xfrm>
          <a:prstGeom prst="rect">
            <a:avLst/>
          </a:prstGeom>
          <a:solidFill>
            <a:schemeClr val="accent2"/>
          </a:solidFill>
        </p:spPr>
        <p:txBody>
          <a:bodyPr vert="wordArtVert"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61789" y="648434"/>
            <a:ext cx="582211" cy="5509440"/>
          </a:xfrm>
          <a:prstGeom prst="rect">
            <a:avLst/>
          </a:prstGeom>
          <a:solidFill>
            <a:schemeClr val="accent2"/>
          </a:solidFill>
        </p:spPr>
        <p:txBody>
          <a:bodyPr vert="wordArtVert"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53000">
              <a:srgbClr val="00B050"/>
            </a:gs>
            <a:gs pos="87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6888" y="674832"/>
            <a:ext cx="8530224" cy="157595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i.ytimg.com/vi/KVEzIzb7Oos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608" y="655655"/>
            <a:ext cx="2760784" cy="16143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1596" y="832259"/>
            <a:ext cx="2807029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Образовательные ситуации  в соответствии с возрастом</a:t>
            </a:r>
            <a:endParaRPr lang="ru-RU" sz="20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65444" y="924591"/>
            <a:ext cx="2657494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Образовательные </a:t>
            </a: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ситуации реальной жизни в обществе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ru-RU" sz="2400" b="1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123172" y="222794"/>
            <a:ext cx="1099025" cy="822235"/>
          </a:xfrm>
          <a:prstGeom prst="curvedRightArrow">
            <a:avLst>
              <a:gd name="adj1" fmla="val 20605"/>
              <a:gd name="adj2" fmla="val 46464"/>
              <a:gd name="adj3" fmla="val 1406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2664" y="72027"/>
            <a:ext cx="655916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Естественная  и реальная  для ребенка жизнь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flipH="1">
            <a:off x="7801831" y="232717"/>
            <a:ext cx="1242664" cy="822235"/>
          </a:xfrm>
          <a:prstGeom prst="curvedRightArrow">
            <a:avLst>
              <a:gd name="adj1" fmla="val 20605"/>
              <a:gd name="adj2" fmla="val 46464"/>
              <a:gd name="adj3" fmla="val 1406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0991" y="1985127"/>
            <a:ext cx="332251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Свойства развития: ОС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417" y="2491027"/>
            <a:ext cx="83451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Гибкость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(б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ыстрая перестройка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 соответствии с изменяющимися потребностями личности, окружающей среды, 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общества)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9416" y="3233946"/>
            <a:ext cx="83451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Непрерывность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выражающуюся через взаимодействие и преемственность в деятельности входящих в нее элементов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7755" y="3961666"/>
            <a:ext cx="83272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Вариативность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предполагающую изменение развивающей среды в соответствии с потребностями в образовательных услугах населения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30440" y="4689386"/>
            <a:ext cx="83045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Интегрированность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обеспечивающую решение 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образовательных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задач посредством усиления взаимодействия входящих в нее структур</a:t>
            </a:r>
            <a:endParaRPr lang="ru-RU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9416" y="5344276"/>
            <a:ext cx="834516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Открытость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участие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всех субъектов образования в управлении, 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демократизация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форм обучения, воспитания и 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взаимодействия)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9034" y="6116784"/>
            <a:ext cx="83045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Установка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на совместное деятельное общение всех субъектов образовательного процесса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363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53000">
              <a:srgbClr val="00B050"/>
            </a:gs>
            <a:gs pos="87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605" y="357039"/>
            <a:ext cx="746550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Принципы организации развивающей среды:</a:t>
            </a:r>
            <a:endParaRPr lang="ru-RU" sz="28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3846" y="1088932"/>
            <a:ext cx="8483253" cy="5470201"/>
          </a:xfrm>
          <a:prstGeom prst="rect">
            <a:avLst/>
          </a:prstGeom>
          <a:solidFill>
            <a:srgbClr val="E2A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7938" y="1278316"/>
            <a:ext cx="4271554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дистанции, позиции при взаимодействии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4323" y="1885494"/>
            <a:ext cx="4572000" cy="4770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активности, самостоятельности, творчества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938" y="2424688"/>
            <a:ext cx="4271554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комплексирования и гибкого зонирования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63031" y="2981343"/>
            <a:ext cx="457200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эмоциональности среды, индивидуальной комфортности и эмоционального благополучия каждого ребенка и взрослого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938" y="3935465"/>
            <a:ext cx="4353957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Принципы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учета половых и возрастных различий детей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4323" y="4529800"/>
            <a:ext cx="4509417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открытости-закрытости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7938" y="5088270"/>
            <a:ext cx="443591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7.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безопасности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31740" y="5530674"/>
            <a:ext cx="4572000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Принцип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рациональности и целесообразности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7938" y="6023737"/>
            <a:ext cx="4435912" cy="4880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Aft>
                <a:spcPts val="75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Принцип  интеграции 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областей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46000">
              <a:srgbClr val="00B050"/>
            </a:gs>
            <a:gs pos="66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>
            <a:off x="6490790" y="4883516"/>
            <a:ext cx="514486" cy="1277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6" idx="0"/>
          </p:cNvCxnSpPr>
          <p:nvPr/>
        </p:nvCxnSpPr>
        <p:spPr>
          <a:xfrm flipH="1">
            <a:off x="5020087" y="4911305"/>
            <a:ext cx="1448829" cy="127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17439" y="241228"/>
            <a:ext cx="505859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/>
              <a:t>Правила организации ОС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081427" y="967506"/>
            <a:ext cx="207702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 в зоне ближайшего развития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249109" y="967509"/>
            <a:ext cx="222205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для самостоятельной деятельности и инициативы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652485" y="967509"/>
            <a:ext cx="224272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Условия для продуктивного взаимодействия в подгруппах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51061" y="967505"/>
            <a:ext cx="190739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Уважительное отношение к ребенку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96" y="3885593"/>
            <a:ext cx="337308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 – инициатор своего развития  </a:t>
            </a: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3324" y="3795343"/>
            <a:ext cx="411343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Педагог обеспечивает:</a:t>
            </a:r>
          </a:p>
          <a:p>
            <a:pPr algn="ctr"/>
            <a:r>
              <a:rPr lang="ru-RU" sz="20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моральную, материальную, интеллектуальную </a:t>
            </a:r>
            <a:r>
              <a:rPr lang="ru-RU" sz="2000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поддержку</a:t>
            </a:r>
            <a:endParaRPr lang="ru-RU" sz="2000" i="1" dirty="0" smtClean="0">
              <a:solidFill>
                <a:srgbClr val="C000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106834" y="2634519"/>
            <a:ext cx="5017798" cy="7336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Мотивация деятельности</a:t>
            </a:r>
            <a:endParaRPr lang="ru-RU" i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50" y="2245782"/>
            <a:ext cx="1907177" cy="1760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39" y="2182448"/>
            <a:ext cx="1408050" cy="1611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Двойная стрелка влево/вправо 13"/>
          <p:cNvSpPr/>
          <p:nvPr/>
        </p:nvSpPr>
        <p:spPr>
          <a:xfrm rot="10800000">
            <a:off x="3411078" y="4006253"/>
            <a:ext cx="1682246" cy="733663"/>
          </a:xfrm>
          <a:prstGeom prst="leftRightArrow">
            <a:avLst>
              <a:gd name="adj1" fmla="val 21512"/>
              <a:gd name="adj2" fmla="val 33976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98924" y="6160570"/>
            <a:ext cx="1502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ИДЕИ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8972" y="6187094"/>
            <a:ext cx="1502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ОБРАЗЦЫ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27417" y="5433625"/>
            <a:ext cx="1502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ЗНАНИЯ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610263" y="5295126"/>
            <a:ext cx="23427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МАТЕРИАЛЫ и ОБОРУДОВАНИЕ</a:t>
            </a:r>
            <a:endParaRPr lang="ru-RU" b="1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5461348" y="4896271"/>
            <a:ext cx="1031567" cy="522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71168" y="4893796"/>
            <a:ext cx="2297051" cy="350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9676" y="4578404"/>
            <a:ext cx="4114534" cy="203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по­строить процесс познания;</a:t>
            </a:r>
          </a:p>
          <a:p>
            <a:pPr marL="285750" indent="-285750">
              <a:buFontTx/>
              <a:buChar char="-"/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как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получить наглядный результат, оформить его, обсудить, сделать позитивным достоянием коллектива и достижением жизни ребенка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829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46000">
              <a:srgbClr val="00B050"/>
            </a:gs>
            <a:gs pos="83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405" y="288099"/>
            <a:ext cx="791645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участников педагогического процесса</a:t>
            </a:r>
            <a:r>
              <a:rPr lang="ru-RU" sz="2800" i="1" dirty="0">
                <a:latin typeface="yandex-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/>
          </a:p>
        </p:txBody>
      </p:sp>
      <p:sp>
        <p:nvSpPr>
          <p:cNvPr id="10" name="Полилиния 9"/>
          <p:cNvSpPr/>
          <p:nvPr/>
        </p:nvSpPr>
        <p:spPr>
          <a:xfrm rot="5400000">
            <a:off x="1924395" y="2197899"/>
            <a:ext cx="508714" cy="969348"/>
          </a:xfrm>
          <a:custGeom>
            <a:avLst/>
            <a:gdLst>
              <a:gd name="connsiteX0" fmla="*/ 0 w 508714"/>
              <a:gd name="connsiteY0" fmla="*/ 0 h 969348"/>
              <a:gd name="connsiteX1" fmla="*/ 254357 w 508714"/>
              <a:gd name="connsiteY1" fmla="*/ 0 h 969348"/>
              <a:gd name="connsiteX2" fmla="*/ 254357 w 508714"/>
              <a:gd name="connsiteY2" fmla="*/ 969348 h 969348"/>
              <a:gd name="connsiteX3" fmla="*/ 508714 w 508714"/>
              <a:gd name="connsiteY3" fmla="*/ 969348 h 96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14" h="969348">
                <a:moveTo>
                  <a:pt x="0" y="0"/>
                </a:moveTo>
                <a:lnTo>
                  <a:pt x="254357" y="0"/>
                </a:lnTo>
                <a:lnTo>
                  <a:pt x="254357" y="969348"/>
                </a:lnTo>
                <a:lnTo>
                  <a:pt x="508714" y="969348"/>
                </a:lnTo>
              </a:path>
            </a:pathLst>
          </a:custGeom>
          <a:noFill/>
          <a:scene3d>
            <a:camera prst="perspectiveLeft" zoom="91000"/>
            <a:lightRig rig="threePt" dir="t">
              <a:rot lat="0" lon="0" rev="20640000"/>
            </a:lightRig>
          </a:scene3d>
          <a:sp3d z="-110000"/>
        </p:spPr>
        <p:style>
          <a:lnRef idx="2">
            <a:schemeClr val="accent2">
              <a:tint val="99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9689" tIns="457306" rIns="239689" bIns="4573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11" name="Полилиния 10"/>
          <p:cNvSpPr/>
          <p:nvPr/>
        </p:nvSpPr>
        <p:spPr>
          <a:xfrm rot="5400000">
            <a:off x="3918574" y="2105933"/>
            <a:ext cx="508714" cy="91440"/>
          </a:xfrm>
          <a:custGeom>
            <a:avLst/>
            <a:gdLst>
              <a:gd name="connsiteX0" fmla="*/ 0 w 508714"/>
              <a:gd name="connsiteY0" fmla="*/ 45720 h 91440"/>
              <a:gd name="connsiteX1" fmla="*/ 508714 w 508714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8714" h="91440">
                <a:moveTo>
                  <a:pt x="0" y="45720"/>
                </a:moveTo>
                <a:lnTo>
                  <a:pt x="508714" y="4572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spcFirstLastPara="0" vert="horz" wrap="square" lIns="254339" tIns="33002" rIns="254340" bIns="33003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12" name="Полилиния 11"/>
          <p:cNvSpPr/>
          <p:nvPr/>
        </p:nvSpPr>
        <p:spPr>
          <a:xfrm rot="5400000">
            <a:off x="5645526" y="1666979"/>
            <a:ext cx="508714" cy="969348"/>
          </a:xfrm>
          <a:custGeom>
            <a:avLst/>
            <a:gdLst>
              <a:gd name="connsiteX0" fmla="*/ 0 w 508714"/>
              <a:gd name="connsiteY0" fmla="*/ 969348 h 969348"/>
              <a:gd name="connsiteX1" fmla="*/ 254357 w 508714"/>
              <a:gd name="connsiteY1" fmla="*/ 969348 h 969348"/>
              <a:gd name="connsiteX2" fmla="*/ 254357 w 508714"/>
              <a:gd name="connsiteY2" fmla="*/ 0 h 969348"/>
              <a:gd name="connsiteX3" fmla="*/ 508714 w 508714"/>
              <a:gd name="connsiteY3" fmla="*/ 0 h 96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14" h="969348">
                <a:moveTo>
                  <a:pt x="0" y="969348"/>
                </a:moveTo>
                <a:lnTo>
                  <a:pt x="254357" y="969348"/>
                </a:lnTo>
                <a:lnTo>
                  <a:pt x="254357" y="0"/>
                </a:lnTo>
                <a:lnTo>
                  <a:pt x="50871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spcFirstLastPara="0" vert="horz" wrap="square" lIns="239689" tIns="457306" rIns="239689" bIns="4573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13" name="Полилиния 12"/>
          <p:cNvSpPr/>
          <p:nvPr/>
        </p:nvSpPr>
        <p:spPr>
          <a:xfrm>
            <a:off x="529958" y="1334412"/>
            <a:ext cx="6913115" cy="775478"/>
          </a:xfrm>
          <a:custGeom>
            <a:avLst/>
            <a:gdLst>
              <a:gd name="connsiteX0" fmla="*/ 0 w 4081467"/>
              <a:gd name="connsiteY0" fmla="*/ 0 h 775478"/>
              <a:gd name="connsiteX1" fmla="*/ 4081467 w 4081467"/>
              <a:gd name="connsiteY1" fmla="*/ 0 h 775478"/>
              <a:gd name="connsiteX2" fmla="*/ 4081467 w 4081467"/>
              <a:gd name="connsiteY2" fmla="*/ 775478 h 775478"/>
              <a:gd name="connsiteX3" fmla="*/ 0 w 4081467"/>
              <a:gd name="connsiteY3" fmla="*/ 775478 h 775478"/>
              <a:gd name="connsiteX4" fmla="*/ 0 w 4081467"/>
              <a:gd name="connsiteY4" fmla="*/ 0 h 77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1467" h="775478">
                <a:moveTo>
                  <a:pt x="0" y="0"/>
                </a:moveTo>
                <a:lnTo>
                  <a:pt x="4081467" y="0"/>
                </a:lnTo>
                <a:lnTo>
                  <a:pt x="4081467" y="775478"/>
                </a:lnTo>
                <a:lnTo>
                  <a:pt x="0" y="775478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3334" tIns="13335" rIns="13335" bIns="13334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kern="1200" dirty="0" smtClean="0"/>
              <a:t>Профессиональная компетентность коллектива ДОУ:</a:t>
            </a:r>
            <a:endParaRPr lang="ru-RU" sz="2100" kern="1200" dirty="0"/>
          </a:p>
        </p:txBody>
      </p:sp>
      <p:sp>
        <p:nvSpPr>
          <p:cNvPr id="14" name="Полилиния 13"/>
          <p:cNvSpPr/>
          <p:nvPr/>
        </p:nvSpPr>
        <p:spPr>
          <a:xfrm>
            <a:off x="5651529" y="2406010"/>
            <a:ext cx="2543570" cy="946262"/>
          </a:xfrm>
          <a:custGeom>
            <a:avLst/>
            <a:gdLst>
              <a:gd name="connsiteX0" fmla="*/ 0 w 2543570"/>
              <a:gd name="connsiteY0" fmla="*/ 0 h 775478"/>
              <a:gd name="connsiteX1" fmla="*/ 2543570 w 2543570"/>
              <a:gd name="connsiteY1" fmla="*/ 0 h 775478"/>
              <a:gd name="connsiteX2" fmla="*/ 2543570 w 2543570"/>
              <a:gd name="connsiteY2" fmla="*/ 775478 h 775478"/>
              <a:gd name="connsiteX3" fmla="*/ 0 w 2543570"/>
              <a:gd name="connsiteY3" fmla="*/ 775478 h 775478"/>
              <a:gd name="connsiteX4" fmla="*/ 0 w 2543570"/>
              <a:gd name="connsiteY4" fmla="*/ 0 h 77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570" h="775478">
                <a:moveTo>
                  <a:pt x="0" y="0"/>
                </a:moveTo>
                <a:lnTo>
                  <a:pt x="2543570" y="0"/>
                </a:lnTo>
                <a:lnTo>
                  <a:pt x="2543570" y="775478"/>
                </a:lnTo>
                <a:lnTo>
                  <a:pt x="0" y="775478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Готовность к творческой деятельности</a:t>
            </a:r>
            <a:endParaRPr lang="ru-RU" sz="2000" kern="1200" dirty="0"/>
          </a:p>
        </p:txBody>
      </p:sp>
      <p:sp>
        <p:nvSpPr>
          <p:cNvPr id="15" name="Полилиния 14"/>
          <p:cNvSpPr/>
          <p:nvPr/>
        </p:nvSpPr>
        <p:spPr>
          <a:xfrm>
            <a:off x="3020796" y="2249636"/>
            <a:ext cx="2735989" cy="994257"/>
          </a:xfrm>
          <a:custGeom>
            <a:avLst/>
            <a:gdLst>
              <a:gd name="connsiteX0" fmla="*/ 0 w 2543570"/>
              <a:gd name="connsiteY0" fmla="*/ 0 h 775478"/>
              <a:gd name="connsiteX1" fmla="*/ 2543570 w 2543570"/>
              <a:gd name="connsiteY1" fmla="*/ 0 h 775478"/>
              <a:gd name="connsiteX2" fmla="*/ 2543570 w 2543570"/>
              <a:gd name="connsiteY2" fmla="*/ 775478 h 775478"/>
              <a:gd name="connsiteX3" fmla="*/ 0 w 2543570"/>
              <a:gd name="connsiteY3" fmla="*/ 775478 h 775478"/>
              <a:gd name="connsiteX4" fmla="*/ 0 w 2543570"/>
              <a:gd name="connsiteY4" fmla="*/ 0 h 77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570" h="775478">
                <a:moveTo>
                  <a:pt x="0" y="0"/>
                </a:moveTo>
                <a:lnTo>
                  <a:pt x="2543570" y="0"/>
                </a:lnTo>
                <a:lnTo>
                  <a:pt x="2543570" y="775478"/>
                </a:lnTo>
                <a:lnTo>
                  <a:pt x="0" y="775478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Готовность к инновациям</a:t>
            </a:r>
            <a:endParaRPr lang="ru-RU" sz="2000" kern="1200" dirty="0"/>
          </a:p>
        </p:txBody>
      </p:sp>
      <p:sp>
        <p:nvSpPr>
          <p:cNvPr id="16" name="Полилиния 15"/>
          <p:cNvSpPr/>
          <p:nvPr/>
        </p:nvSpPr>
        <p:spPr>
          <a:xfrm>
            <a:off x="529958" y="2428216"/>
            <a:ext cx="2543570" cy="937802"/>
          </a:xfrm>
          <a:custGeom>
            <a:avLst/>
            <a:gdLst>
              <a:gd name="connsiteX0" fmla="*/ 0 w 2543570"/>
              <a:gd name="connsiteY0" fmla="*/ 0 h 775478"/>
              <a:gd name="connsiteX1" fmla="*/ 2543570 w 2543570"/>
              <a:gd name="connsiteY1" fmla="*/ 0 h 775478"/>
              <a:gd name="connsiteX2" fmla="*/ 2543570 w 2543570"/>
              <a:gd name="connsiteY2" fmla="*/ 775478 h 775478"/>
              <a:gd name="connsiteX3" fmla="*/ 0 w 2543570"/>
              <a:gd name="connsiteY3" fmla="*/ 775478 h 775478"/>
              <a:gd name="connsiteX4" fmla="*/ 0 w 2543570"/>
              <a:gd name="connsiteY4" fmla="*/ 0 h 77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570" h="775478">
                <a:moveTo>
                  <a:pt x="0" y="0"/>
                </a:moveTo>
                <a:lnTo>
                  <a:pt x="2543570" y="0"/>
                </a:lnTo>
                <a:lnTo>
                  <a:pt x="2543570" y="775478"/>
                </a:lnTo>
                <a:lnTo>
                  <a:pt x="0" y="775478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Left" zoom="91000"/>
            <a:lightRig rig="threePt" dir="t">
              <a:rot lat="0" lon="0" rev="20640000"/>
            </a:lightRig>
          </a:scene3d>
          <a:sp3d extrusionH="50600" prstMaterial="plastic">
            <a:bevelT w="101600" h="80600" prst="relaxedInset"/>
            <a:bevelB w="80600" h="806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99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99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/>
              <a:t>Коммуникативные способности</a:t>
            </a:r>
            <a:endParaRPr lang="ru-RU" sz="2000" kern="1200" dirty="0"/>
          </a:p>
        </p:txBody>
      </p:sp>
      <p:sp>
        <p:nvSpPr>
          <p:cNvPr id="17" name="Полилиния 16"/>
          <p:cNvSpPr/>
          <p:nvPr/>
        </p:nvSpPr>
        <p:spPr>
          <a:xfrm rot="16200000">
            <a:off x="2032060" y="1798885"/>
            <a:ext cx="508714" cy="969348"/>
          </a:xfrm>
          <a:custGeom>
            <a:avLst/>
            <a:gdLst>
              <a:gd name="connsiteX0" fmla="*/ 0 w 508714"/>
              <a:gd name="connsiteY0" fmla="*/ 969348 h 969348"/>
              <a:gd name="connsiteX1" fmla="*/ 254357 w 508714"/>
              <a:gd name="connsiteY1" fmla="*/ 969348 h 969348"/>
              <a:gd name="connsiteX2" fmla="*/ 254357 w 508714"/>
              <a:gd name="connsiteY2" fmla="*/ 0 h 969348"/>
              <a:gd name="connsiteX3" fmla="*/ 508714 w 508714"/>
              <a:gd name="connsiteY3" fmla="*/ 0 h 96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714" h="969348">
                <a:moveTo>
                  <a:pt x="0" y="969348"/>
                </a:moveTo>
                <a:lnTo>
                  <a:pt x="254357" y="969348"/>
                </a:lnTo>
                <a:lnTo>
                  <a:pt x="254357" y="0"/>
                </a:lnTo>
                <a:lnTo>
                  <a:pt x="508714" y="0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spcFirstLastPara="0" vert="horz" wrap="square" lIns="239689" tIns="457306" rIns="239689" bIns="45730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00" kern="1200"/>
          </a:p>
        </p:txBody>
      </p:sp>
      <p:sp>
        <p:nvSpPr>
          <p:cNvPr id="3" name="TextBox 2"/>
          <p:cNvSpPr txBox="1"/>
          <p:nvPr/>
        </p:nvSpPr>
        <p:spPr>
          <a:xfrm>
            <a:off x="313152" y="3397566"/>
            <a:ext cx="1660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Педагог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0855" y="3912817"/>
            <a:ext cx="2616902" cy="255454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- Обеспечивает развитие детей, формирует  знания, умения и навыки.</a:t>
            </a:r>
          </a:p>
          <a:p>
            <a:r>
              <a:rPr lang="ru-RU" sz="2000" b="1" i="1" dirty="0" smtClean="0"/>
              <a:t>- Повышает уровень педагогической компетенции у родителей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980050" y="3908450"/>
            <a:ext cx="3728791" cy="2554545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Изменяют качество деятельности педагога, способствуют  поиску нового содержания, форм и методов обучения, максимально соответствующих индивидуальности воспитанников</a:t>
            </a:r>
            <a:endParaRPr lang="ru-RU" sz="2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71891" y="3451152"/>
            <a:ext cx="870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Дети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 flipH="1" flipV="1">
            <a:off x="2286416" y="3244275"/>
            <a:ext cx="5303103" cy="875907"/>
          </a:xfrm>
          <a:prstGeom prst="curvedUp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0354" y="3513770"/>
            <a:ext cx="195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Родители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6567" y="3938675"/>
            <a:ext cx="2002350" cy="2308324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Передают семейный опыт воспитания.</a:t>
            </a:r>
          </a:p>
          <a:p>
            <a:r>
              <a:rPr lang="ru-RU" b="1" i="1" dirty="0" smtClean="0"/>
              <a:t>Повышают  уровень педагогических знаний </a:t>
            </a:r>
          </a:p>
          <a:p>
            <a:endParaRPr lang="ru-RU" dirty="0" smtClean="0"/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2771090" y="6100175"/>
            <a:ext cx="4418849" cy="795403"/>
          </a:xfrm>
          <a:prstGeom prst="curvedUp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22000">
              <a:srgbClr val="00B050"/>
            </a:gs>
            <a:gs pos="88528">
              <a:schemeClr val="bg1"/>
            </a:gs>
            <a:gs pos="94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2423" y="4091314"/>
            <a:ext cx="8477794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 </a:t>
            </a:r>
            <a:r>
              <a:rPr lang="ru-RU" sz="2400" b="1" i="1" dirty="0">
                <a:solidFill>
                  <a:srgbClr val="C00000"/>
                </a:solidFill>
              </a:rPr>
              <a:t>ППС 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2400" b="1" i="1" dirty="0" smtClean="0"/>
              <a:t>не в полной мере обеспечивает </a:t>
            </a:r>
            <a:r>
              <a:rPr lang="ru-RU" sz="2400" b="1" i="1" dirty="0"/>
              <a:t>возможность двигательной активности </a:t>
            </a:r>
            <a:r>
              <a:rPr lang="ru-RU" sz="2400" b="1" i="1" dirty="0" smtClean="0"/>
              <a:t>детей,</a:t>
            </a:r>
          </a:p>
          <a:p>
            <a:pPr marL="285750" indent="-285750">
              <a:buFontTx/>
              <a:buChar char="-"/>
            </a:pPr>
            <a:r>
              <a:rPr lang="ru-RU" sz="2400" b="1" i="1" dirty="0" smtClean="0"/>
              <a:t>не в полной мере обеспечивает  </a:t>
            </a:r>
            <a:r>
              <a:rPr lang="ru-RU" sz="2400" b="1" i="1" dirty="0"/>
              <a:t>возможность для уединения ребенка </a:t>
            </a:r>
            <a:endParaRPr lang="ru-RU" sz="2400" b="1" i="1" dirty="0" smtClean="0"/>
          </a:p>
          <a:p>
            <a:pPr marL="285750" indent="-285750">
              <a:buFontTx/>
              <a:buChar char="-"/>
            </a:pPr>
            <a:r>
              <a:rPr lang="ru-RU" b="1" i="1" dirty="0" smtClean="0"/>
              <a:t> </a:t>
            </a:r>
            <a:endParaRPr lang="ru-RU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363173"/>
              </p:ext>
            </p:extLst>
          </p:nvPr>
        </p:nvGraphicFramePr>
        <p:xfrm>
          <a:off x="254636" y="236429"/>
          <a:ext cx="8353787" cy="3695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4000">
              <a:schemeClr val="accent1">
                <a:lumMod val="45000"/>
                <a:lumOff val="55000"/>
              </a:schemeClr>
            </a:gs>
            <a:gs pos="22000">
              <a:srgbClr val="00B050"/>
            </a:gs>
            <a:gs pos="67234">
              <a:schemeClr val="bg1"/>
            </a:gs>
            <a:gs pos="85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166654"/>
              </p:ext>
            </p:extLst>
          </p:nvPr>
        </p:nvGraphicFramePr>
        <p:xfrm>
          <a:off x="561062" y="203092"/>
          <a:ext cx="8169579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249" y="4045907"/>
            <a:ext cx="812939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ВЫЗОВ:</a:t>
            </a:r>
          </a:p>
          <a:p>
            <a:pPr marL="342900" indent="-342900">
              <a:buAutoNum type="arabicPeriod"/>
            </a:pPr>
            <a:r>
              <a:rPr lang="ru-RU" sz="2000" b="1" i="1" dirty="0" smtClean="0"/>
              <a:t>Педагог не в полной мере помогает </a:t>
            </a:r>
            <a:r>
              <a:rPr lang="ru-RU" sz="2000" b="1" i="1" dirty="0"/>
              <a:t>детям самим участвовать в оформлении </a:t>
            </a:r>
            <a:r>
              <a:rPr lang="ru-RU" sz="2000" b="1" i="1" dirty="0" smtClean="0"/>
              <a:t>центров</a:t>
            </a:r>
          </a:p>
          <a:p>
            <a:pPr marL="342900" indent="-342900">
              <a:buAutoNum type="arabicPeriod"/>
            </a:pPr>
            <a:r>
              <a:rPr lang="ru-RU" sz="2000" b="1" i="1" dirty="0"/>
              <a:t>Педагог </a:t>
            </a:r>
            <a:r>
              <a:rPr lang="ru-RU" sz="2000" b="1" i="1" dirty="0" smtClean="0"/>
              <a:t>не в полной мере вводит </a:t>
            </a:r>
            <a:r>
              <a:rPr lang="ru-RU" sz="2000" b="1" i="1" dirty="0"/>
              <a:t>понятные детям правила (например. сколько детей могут находиться в каждом центре одновременно</a:t>
            </a:r>
            <a:r>
              <a:rPr lang="ru-RU" sz="2000" b="1" i="1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000" b="1" i="1" dirty="0"/>
              <a:t>Дети </a:t>
            </a:r>
            <a:r>
              <a:rPr lang="ru-RU" sz="2000" b="1" i="1" dirty="0" smtClean="0"/>
              <a:t> </a:t>
            </a:r>
            <a:r>
              <a:rPr lang="ru-RU" sz="2000" b="1" i="1" dirty="0"/>
              <a:t>конкурируют из-за игрушек и места для игры </a:t>
            </a:r>
          </a:p>
        </p:txBody>
      </p:sp>
    </p:spTree>
    <p:extLst>
      <p:ext uri="{BB962C8B-B14F-4D97-AF65-F5344CB8AC3E}">
        <p14:creationId xmlns:p14="http://schemas.microsoft.com/office/powerpoint/2010/main" val="352600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Рам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1625</TotalTime>
  <Words>1539</Words>
  <Application>Microsoft Office PowerPoint</Application>
  <PresentationFormat>Экран (4:3)</PresentationFormat>
  <Paragraphs>200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Times New Roman</vt:lpstr>
      <vt:lpstr>Wingdings</vt:lpstr>
      <vt:lpstr>Wingdings 2</vt:lpstr>
      <vt:lpstr>yandex-sans</vt:lpstr>
      <vt:lpstr>Рама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Алексеевна</dc:creator>
  <cp:lastModifiedBy>Olga</cp:lastModifiedBy>
  <cp:revision>102</cp:revision>
  <dcterms:created xsi:type="dcterms:W3CDTF">2020-11-09T14:02:51Z</dcterms:created>
  <dcterms:modified xsi:type="dcterms:W3CDTF">2020-12-02T06:23:01Z</dcterms:modified>
</cp:coreProperties>
</file>