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6" r:id="rId2"/>
    <p:sldId id="310" r:id="rId3"/>
    <p:sldId id="268" r:id="rId4"/>
    <p:sldId id="291" r:id="rId5"/>
    <p:sldId id="307" r:id="rId6"/>
    <p:sldId id="289" r:id="rId7"/>
    <p:sldId id="290" r:id="rId8"/>
    <p:sldId id="261" r:id="rId9"/>
    <p:sldId id="265" r:id="rId10"/>
    <p:sldId id="279" r:id="rId11"/>
    <p:sldId id="266" r:id="rId12"/>
    <p:sldId id="280" r:id="rId13"/>
    <p:sldId id="281" r:id="rId14"/>
    <p:sldId id="292" r:id="rId15"/>
    <p:sldId id="282" r:id="rId16"/>
    <p:sldId id="284" r:id="rId17"/>
    <p:sldId id="306" r:id="rId18"/>
    <p:sldId id="283" r:id="rId19"/>
    <p:sldId id="305" r:id="rId20"/>
    <p:sldId id="270" r:id="rId21"/>
    <p:sldId id="299" r:id="rId22"/>
    <p:sldId id="304" r:id="rId23"/>
    <p:sldId id="273" r:id="rId24"/>
    <p:sldId id="287" r:id="rId25"/>
    <p:sldId id="293" r:id="rId26"/>
    <p:sldId id="288" r:id="rId27"/>
    <p:sldId id="295" r:id="rId28"/>
    <p:sldId id="303" r:id="rId29"/>
    <p:sldId id="297" r:id="rId30"/>
    <p:sldId id="296" r:id="rId31"/>
    <p:sldId id="298" r:id="rId32"/>
    <p:sldId id="294" r:id="rId33"/>
    <p:sldId id="275" r:id="rId34"/>
    <p:sldId id="301" r:id="rId35"/>
    <p:sldId id="309" r:id="rId36"/>
    <p:sldId id="300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1"/>
  <p:clrMru>
    <a:srgbClr val="FF9933"/>
    <a:srgbClr val="1046E0"/>
    <a:srgbClr val="4309E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6962" autoAdjust="0"/>
    <p:restoredTop sz="94660"/>
  </p:normalViewPr>
  <p:slideViewPr>
    <p:cSldViewPr>
      <p:cViewPr varScale="1">
        <p:scale>
          <a:sx n="49" d="100"/>
          <a:sy n="49" d="100"/>
        </p:scale>
        <p:origin x="-67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7ED151-3F04-4704-93A8-0A918F349629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85EF3346-C982-4BC5-B231-8EFD601F2831}">
      <dgm:prSet phldrT="[Текст]" custT="1"/>
      <dgm:spPr>
        <a:gradFill flip="none" rotWithShape="0">
          <a:gsLst>
            <a:gs pos="0">
              <a:srgbClr val="00B0F0">
                <a:shade val="30000"/>
                <a:satMod val="115000"/>
              </a:srgbClr>
            </a:gs>
            <a:gs pos="50000">
              <a:srgbClr val="00B0F0">
                <a:shade val="67500"/>
                <a:satMod val="115000"/>
              </a:srgbClr>
            </a:gs>
            <a:gs pos="100000">
              <a:srgbClr val="00B0F0">
                <a:shade val="100000"/>
                <a:satMod val="115000"/>
              </a:srgbClr>
            </a:gs>
          </a:gsLst>
          <a:lin ang="16200000" scaled="1"/>
          <a:tileRect/>
        </a:gra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Речевое развитие</a:t>
          </a:r>
          <a:endParaRPr lang="ru-RU" sz="2800" b="1" i="1" dirty="0">
            <a:solidFill>
              <a:schemeClr val="tx1"/>
            </a:solidFill>
          </a:endParaRPr>
        </a:p>
      </dgm:t>
    </dgm:pt>
    <dgm:pt modelId="{B3FBAE29-FA96-4CB9-8A6E-FEAA33C54C9F}" type="parTrans" cxnId="{CB6C59E5-2F71-4E7F-9AD6-E35DA86FF4E3}">
      <dgm:prSet/>
      <dgm:spPr/>
      <dgm:t>
        <a:bodyPr/>
        <a:lstStyle/>
        <a:p>
          <a:endParaRPr lang="ru-RU"/>
        </a:p>
      </dgm:t>
    </dgm:pt>
    <dgm:pt modelId="{456AB188-D753-4665-8BB6-14FD6315D952}" type="sibTrans" cxnId="{CB6C59E5-2F71-4E7F-9AD6-E35DA86FF4E3}">
      <dgm:prSet/>
      <dgm:spPr>
        <a:solidFill>
          <a:srgbClr val="009900"/>
        </a:solidFill>
      </dgm:spPr>
      <dgm:t>
        <a:bodyPr/>
        <a:lstStyle/>
        <a:p>
          <a:endParaRPr lang="ru-RU" dirty="0"/>
        </a:p>
      </dgm:t>
    </dgm:pt>
    <dgm:pt modelId="{E09C3D16-6883-4133-B0A4-CE2DE7D150B5}">
      <dgm:prSet phldrT="[Текст]" custT="1"/>
      <dgm:spPr>
        <a:solidFill>
          <a:schemeClr val="bg1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Эколого –краеведческая</a:t>
          </a:r>
        </a:p>
        <a:p>
          <a:r>
            <a:rPr lang="ru-RU" sz="2800" b="1" i="1" dirty="0" smtClean="0">
              <a:solidFill>
                <a:schemeClr val="tx1"/>
              </a:solidFill>
            </a:rPr>
            <a:t>Экспедиция</a:t>
          </a:r>
          <a:endParaRPr lang="ru-RU" sz="2800" b="1" i="1" dirty="0">
            <a:solidFill>
              <a:schemeClr val="tx1"/>
            </a:solidFill>
          </a:endParaRPr>
        </a:p>
      </dgm:t>
    </dgm:pt>
    <dgm:pt modelId="{AB246DCE-4528-4ED4-9BAE-31915D66C887}" type="parTrans" cxnId="{35115836-D5A2-4B7A-AB9E-B3D22E5039EE}">
      <dgm:prSet/>
      <dgm:spPr/>
      <dgm:t>
        <a:bodyPr/>
        <a:lstStyle/>
        <a:p>
          <a:endParaRPr lang="ru-RU"/>
        </a:p>
      </dgm:t>
    </dgm:pt>
    <dgm:pt modelId="{5B94C5F7-5535-40D4-8828-D2F295D61E58}" type="sibTrans" cxnId="{35115836-D5A2-4B7A-AB9E-B3D22E5039EE}">
      <dgm:prSet/>
      <dgm:spPr/>
      <dgm:t>
        <a:bodyPr/>
        <a:lstStyle/>
        <a:p>
          <a:endParaRPr lang="ru-RU"/>
        </a:p>
      </dgm:t>
    </dgm:pt>
    <dgm:pt modelId="{8380BFC2-C3B2-405F-8926-D655B39C3DFE}">
      <dgm:prSet phldrT="[Текст]" custT="1"/>
      <dgm:spPr>
        <a:solidFill>
          <a:schemeClr val="bg1">
            <a:lumMod val="6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Познавательное</a:t>
          </a:r>
        </a:p>
        <a:p>
          <a:r>
            <a:rPr lang="ru-RU" sz="2800" b="1" i="1" dirty="0" smtClean="0">
              <a:solidFill>
                <a:schemeClr val="tx1"/>
              </a:solidFill>
            </a:rPr>
            <a:t>развитие</a:t>
          </a:r>
          <a:endParaRPr lang="ru-RU" sz="2800" b="1" i="1" dirty="0">
            <a:solidFill>
              <a:schemeClr val="tx1"/>
            </a:solidFill>
          </a:endParaRPr>
        </a:p>
      </dgm:t>
    </dgm:pt>
    <dgm:pt modelId="{19A81702-CDE7-43C2-BCF9-BBFEFEEB3242}" type="parTrans" cxnId="{AB629A34-9ED5-4EDD-ABFD-551639460DB2}">
      <dgm:prSet/>
      <dgm:spPr/>
      <dgm:t>
        <a:bodyPr/>
        <a:lstStyle/>
        <a:p>
          <a:endParaRPr lang="ru-RU"/>
        </a:p>
      </dgm:t>
    </dgm:pt>
    <dgm:pt modelId="{72E2B4A0-CC92-4CF4-89FE-5408BC130D62}" type="sibTrans" cxnId="{AB629A34-9ED5-4EDD-ABFD-551639460DB2}">
      <dgm:prSet/>
      <dgm:spPr/>
      <dgm:t>
        <a:bodyPr/>
        <a:lstStyle/>
        <a:p>
          <a:endParaRPr lang="ru-RU"/>
        </a:p>
      </dgm:t>
    </dgm:pt>
    <dgm:pt modelId="{DFF1F3CF-9009-4C94-9143-CB4C734BA6D2}">
      <dgm:prSet phldrT="[Текст]" custT="1"/>
      <dgm:spPr>
        <a:solidFill>
          <a:srgbClr val="FFFF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Социально- коммуникативное</a:t>
          </a:r>
          <a:endParaRPr lang="ru-RU" sz="2800" b="1" i="1" dirty="0">
            <a:solidFill>
              <a:schemeClr val="tx1"/>
            </a:solidFill>
          </a:endParaRPr>
        </a:p>
      </dgm:t>
    </dgm:pt>
    <dgm:pt modelId="{42C61B32-0943-4CA8-8BA1-848F19E3AAB6}" type="parTrans" cxnId="{FB21E73E-5C1F-4F13-8DD3-896A890CF822}">
      <dgm:prSet/>
      <dgm:spPr/>
      <dgm:t>
        <a:bodyPr/>
        <a:lstStyle/>
        <a:p>
          <a:endParaRPr lang="ru-RU"/>
        </a:p>
      </dgm:t>
    </dgm:pt>
    <dgm:pt modelId="{A6FB80FA-51F7-46A6-9D6B-5E1F429F7442}" type="sibTrans" cxnId="{FB21E73E-5C1F-4F13-8DD3-896A890CF822}">
      <dgm:prSet/>
      <dgm:spPr/>
      <dgm:t>
        <a:bodyPr/>
        <a:lstStyle/>
        <a:p>
          <a:endParaRPr lang="ru-RU"/>
        </a:p>
      </dgm:t>
    </dgm:pt>
    <dgm:pt modelId="{5AEFD14F-C047-4DC8-8AD0-52182E490552}">
      <dgm:prSet phldrT="[Текст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i="1" dirty="0" smtClean="0">
              <a:solidFill>
                <a:schemeClr val="tx1"/>
              </a:solidFill>
            </a:rPr>
            <a:t>Художественно- эстетическое развитие</a:t>
          </a:r>
          <a:endParaRPr lang="ru-RU" sz="2800" b="1" i="1" dirty="0">
            <a:solidFill>
              <a:schemeClr val="tx1"/>
            </a:solidFill>
          </a:endParaRPr>
        </a:p>
      </dgm:t>
    </dgm:pt>
    <dgm:pt modelId="{63DBB148-B2BB-4273-9AF0-15A8ACC1BF27}" type="parTrans" cxnId="{25DB61A9-F39A-4B90-BD5E-76C48CB19BF1}">
      <dgm:prSet/>
      <dgm:spPr/>
      <dgm:t>
        <a:bodyPr/>
        <a:lstStyle/>
        <a:p>
          <a:endParaRPr lang="ru-RU"/>
        </a:p>
      </dgm:t>
    </dgm:pt>
    <dgm:pt modelId="{75EA51D7-9049-470E-A1F1-820AC7AD6477}" type="sibTrans" cxnId="{25DB61A9-F39A-4B90-BD5E-76C48CB19BF1}">
      <dgm:prSet/>
      <dgm:spPr/>
      <dgm:t>
        <a:bodyPr/>
        <a:lstStyle/>
        <a:p>
          <a:endParaRPr lang="ru-RU"/>
        </a:p>
      </dgm:t>
    </dgm:pt>
    <dgm:pt modelId="{AFDCCBF4-3B41-4CBE-85E8-52EBBA51FB31}" type="pres">
      <dgm:prSet presAssocID="{BC7ED151-3F04-4704-93A8-0A918F34962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96382B-C2B5-42E6-9660-0AC375EA59D4}" type="pres">
      <dgm:prSet presAssocID="{BC7ED151-3F04-4704-93A8-0A918F349629}" presName="cycle" presStyleCnt="0"/>
      <dgm:spPr/>
    </dgm:pt>
    <dgm:pt modelId="{2A1DCFE7-E940-4B9F-8686-77AFD36E3FDA}" type="pres">
      <dgm:prSet presAssocID="{85EF3346-C982-4BC5-B231-8EFD601F2831}" presName="nodeFirstNode" presStyleLbl="node1" presStyleIdx="0" presStyleCnt="5" custScaleX="99129" custScaleY="67742" custRadScaleRad="114485" custRadScaleInc="65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0F72FA-98CD-4D8F-AC30-8E2AE8FB8951}" type="pres">
      <dgm:prSet presAssocID="{456AB188-D753-4665-8BB6-14FD6315D952}" presName="sibTransFirstNode" presStyleLbl="bgShp" presStyleIdx="0" presStyleCnt="1" custLinFactNeighborX="144" custLinFactNeighborY="5008"/>
      <dgm:spPr/>
      <dgm:t>
        <a:bodyPr/>
        <a:lstStyle/>
        <a:p>
          <a:endParaRPr lang="ru-RU"/>
        </a:p>
      </dgm:t>
    </dgm:pt>
    <dgm:pt modelId="{A3B7348B-BF85-4BAB-B695-83C28AABD936}" type="pres">
      <dgm:prSet presAssocID="{E09C3D16-6883-4133-B0A4-CE2DE7D150B5}" presName="nodeFollowingNodes" presStyleLbl="node1" presStyleIdx="1" presStyleCnt="5" custScaleX="160501" custScaleY="80224" custRadScaleRad="28608" custRadScaleInc="-228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EA86B-58EF-4801-93BC-59FE328B4263}" type="pres">
      <dgm:prSet presAssocID="{8380BFC2-C3B2-405F-8926-D655B39C3DFE}" presName="nodeFollowingNodes" presStyleLbl="node1" presStyleIdx="2" presStyleCnt="5" custScaleX="116140" custScaleY="96238" custRadScaleRad="104854" custRadScaleInc="-31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2D3B8D-0E9A-481D-90C5-09E81F13244E}" type="pres">
      <dgm:prSet presAssocID="{DFF1F3CF-9009-4C94-9143-CB4C734BA6D2}" presName="nodeFollowingNodes" presStyleLbl="node1" presStyleIdx="3" presStyleCnt="5" custScaleX="132431" custScaleY="90716" custRadScaleRad="106869" custRadScaleInc="293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0C6A7D-25F4-4D53-BADD-4278D8C668D9}" type="pres">
      <dgm:prSet presAssocID="{5AEFD14F-C047-4DC8-8AD0-52182E490552}" presName="nodeFollowingNodes" presStyleLbl="node1" presStyleIdx="4" presStyleCnt="5" custScaleX="150099" custRadScaleRad="133489" custRadScaleInc="405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F21B93-356A-4D69-8C2B-278834D017F7}" type="presOf" srcId="{DFF1F3CF-9009-4C94-9143-CB4C734BA6D2}" destId="{A82D3B8D-0E9A-481D-90C5-09E81F13244E}" srcOrd="0" destOrd="0" presId="urn:microsoft.com/office/officeart/2005/8/layout/cycle3"/>
    <dgm:cxn modelId="{CB6C59E5-2F71-4E7F-9AD6-E35DA86FF4E3}" srcId="{BC7ED151-3F04-4704-93A8-0A918F349629}" destId="{85EF3346-C982-4BC5-B231-8EFD601F2831}" srcOrd="0" destOrd="0" parTransId="{B3FBAE29-FA96-4CB9-8A6E-FEAA33C54C9F}" sibTransId="{456AB188-D753-4665-8BB6-14FD6315D952}"/>
    <dgm:cxn modelId="{25DB61A9-F39A-4B90-BD5E-76C48CB19BF1}" srcId="{BC7ED151-3F04-4704-93A8-0A918F349629}" destId="{5AEFD14F-C047-4DC8-8AD0-52182E490552}" srcOrd="4" destOrd="0" parTransId="{63DBB148-B2BB-4273-9AF0-15A8ACC1BF27}" sibTransId="{75EA51D7-9049-470E-A1F1-820AC7AD6477}"/>
    <dgm:cxn modelId="{7BE47172-354D-4522-A9AB-669B80837F5D}" type="presOf" srcId="{BC7ED151-3F04-4704-93A8-0A918F349629}" destId="{AFDCCBF4-3B41-4CBE-85E8-52EBBA51FB31}" srcOrd="0" destOrd="0" presId="urn:microsoft.com/office/officeart/2005/8/layout/cycle3"/>
    <dgm:cxn modelId="{FB21E73E-5C1F-4F13-8DD3-896A890CF822}" srcId="{BC7ED151-3F04-4704-93A8-0A918F349629}" destId="{DFF1F3CF-9009-4C94-9143-CB4C734BA6D2}" srcOrd="3" destOrd="0" parTransId="{42C61B32-0943-4CA8-8BA1-848F19E3AAB6}" sibTransId="{A6FB80FA-51F7-46A6-9D6B-5E1F429F7442}"/>
    <dgm:cxn modelId="{0B05B657-8878-49D2-B20E-843FAEA9145D}" type="presOf" srcId="{5AEFD14F-C047-4DC8-8AD0-52182E490552}" destId="{950C6A7D-25F4-4D53-BADD-4278D8C668D9}" srcOrd="0" destOrd="0" presId="urn:microsoft.com/office/officeart/2005/8/layout/cycle3"/>
    <dgm:cxn modelId="{AB629A34-9ED5-4EDD-ABFD-551639460DB2}" srcId="{BC7ED151-3F04-4704-93A8-0A918F349629}" destId="{8380BFC2-C3B2-405F-8926-D655B39C3DFE}" srcOrd="2" destOrd="0" parTransId="{19A81702-CDE7-43C2-BCF9-BBFEFEEB3242}" sibTransId="{72E2B4A0-CC92-4CF4-89FE-5408BC130D62}"/>
    <dgm:cxn modelId="{CA585BA1-88D4-44CF-9F38-5D3D48049FE6}" type="presOf" srcId="{85EF3346-C982-4BC5-B231-8EFD601F2831}" destId="{2A1DCFE7-E940-4B9F-8686-77AFD36E3FDA}" srcOrd="0" destOrd="0" presId="urn:microsoft.com/office/officeart/2005/8/layout/cycle3"/>
    <dgm:cxn modelId="{99E959A4-D534-43D0-B5C8-9ACA664793A1}" type="presOf" srcId="{8380BFC2-C3B2-405F-8926-D655B39C3DFE}" destId="{B37EA86B-58EF-4801-93BC-59FE328B4263}" srcOrd="0" destOrd="0" presId="urn:microsoft.com/office/officeart/2005/8/layout/cycle3"/>
    <dgm:cxn modelId="{35115836-D5A2-4B7A-AB9E-B3D22E5039EE}" srcId="{BC7ED151-3F04-4704-93A8-0A918F349629}" destId="{E09C3D16-6883-4133-B0A4-CE2DE7D150B5}" srcOrd="1" destOrd="0" parTransId="{AB246DCE-4528-4ED4-9BAE-31915D66C887}" sibTransId="{5B94C5F7-5535-40D4-8828-D2F295D61E58}"/>
    <dgm:cxn modelId="{1665DCF8-1AC8-4C74-BB1F-B1C70E5D1A95}" type="presOf" srcId="{456AB188-D753-4665-8BB6-14FD6315D952}" destId="{C80F72FA-98CD-4D8F-AC30-8E2AE8FB8951}" srcOrd="0" destOrd="0" presId="urn:microsoft.com/office/officeart/2005/8/layout/cycle3"/>
    <dgm:cxn modelId="{12B1E344-9424-4A01-872F-0E6BABDD31F5}" type="presOf" srcId="{E09C3D16-6883-4133-B0A4-CE2DE7D150B5}" destId="{A3B7348B-BF85-4BAB-B695-83C28AABD936}" srcOrd="0" destOrd="0" presId="urn:microsoft.com/office/officeart/2005/8/layout/cycle3"/>
    <dgm:cxn modelId="{E83B3E2F-A5B4-44C0-9BA8-F8D5E245F4C9}" type="presParOf" srcId="{AFDCCBF4-3B41-4CBE-85E8-52EBBA51FB31}" destId="{8296382B-C2B5-42E6-9660-0AC375EA59D4}" srcOrd="0" destOrd="0" presId="urn:microsoft.com/office/officeart/2005/8/layout/cycle3"/>
    <dgm:cxn modelId="{2CC8FAD1-A55C-4FFD-AC42-8CF7D55B6B2D}" type="presParOf" srcId="{8296382B-C2B5-42E6-9660-0AC375EA59D4}" destId="{2A1DCFE7-E940-4B9F-8686-77AFD36E3FDA}" srcOrd="0" destOrd="0" presId="urn:microsoft.com/office/officeart/2005/8/layout/cycle3"/>
    <dgm:cxn modelId="{0DA281D3-750B-47CA-8E01-820BD8E96731}" type="presParOf" srcId="{8296382B-C2B5-42E6-9660-0AC375EA59D4}" destId="{C80F72FA-98CD-4D8F-AC30-8E2AE8FB8951}" srcOrd="1" destOrd="0" presId="urn:microsoft.com/office/officeart/2005/8/layout/cycle3"/>
    <dgm:cxn modelId="{04C36CAF-3610-4ECC-8E41-26C5EDDA4526}" type="presParOf" srcId="{8296382B-C2B5-42E6-9660-0AC375EA59D4}" destId="{A3B7348B-BF85-4BAB-B695-83C28AABD936}" srcOrd="2" destOrd="0" presId="urn:microsoft.com/office/officeart/2005/8/layout/cycle3"/>
    <dgm:cxn modelId="{E10E8026-09C0-48B6-86B2-3A78679B1ED8}" type="presParOf" srcId="{8296382B-C2B5-42E6-9660-0AC375EA59D4}" destId="{B37EA86B-58EF-4801-93BC-59FE328B4263}" srcOrd="3" destOrd="0" presId="urn:microsoft.com/office/officeart/2005/8/layout/cycle3"/>
    <dgm:cxn modelId="{0F7F1AFE-C042-4C21-823C-CA7BF99DDB8D}" type="presParOf" srcId="{8296382B-C2B5-42E6-9660-0AC375EA59D4}" destId="{A82D3B8D-0E9A-481D-90C5-09E81F13244E}" srcOrd="4" destOrd="0" presId="urn:microsoft.com/office/officeart/2005/8/layout/cycle3"/>
    <dgm:cxn modelId="{F4466382-7F0C-4A20-A6FD-12D979910BEA}" type="presParOf" srcId="{8296382B-C2B5-42E6-9660-0AC375EA59D4}" destId="{950C6A7D-25F4-4D53-BADD-4278D8C668D9}" srcOrd="5" destOrd="0" presId="urn:microsoft.com/office/officeart/2005/8/layout/cycle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F62D7-C486-4902-8ED0-2C93DA464944}" type="doc">
      <dgm:prSet loTypeId="urn:microsoft.com/office/officeart/2005/8/layout/default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C83EA00-4313-431B-93EC-45DB14711ACA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b="1" i="1" dirty="0" smtClean="0">
              <a:solidFill>
                <a:srgbClr val="4309E7"/>
              </a:solidFill>
            </a:rPr>
            <a:t>НАБЛЮДЕНИЯ</a:t>
          </a:r>
          <a:endParaRPr lang="ru-RU" b="1" i="1" dirty="0">
            <a:solidFill>
              <a:srgbClr val="4309E7"/>
            </a:solidFill>
          </a:endParaRPr>
        </a:p>
      </dgm:t>
    </dgm:pt>
    <dgm:pt modelId="{1FEBFBBD-3654-4407-91A0-4DE1124B3289}" type="parTrans" cxnId="{24B57E14-8D04-49C8-9C95-218F5E030D74}">
      <dgm:prSet/>
      <dgm:spPr/>
      <dgm:t>
        <a:bodyPr/>
        <a:lstStyle/>
        <a:p>
          <a:endParaRPr lang="ru-RU"/>
        </a:p>
      </dgm:t>
    </dgm:pt>
    <dgm:pt modelId="{9A0C374E-5DBE-42FD-9534-BF111450D724}" type="sibTrans" cxnId="{24B57E14-8D04-49C8-9C95-218F5E030D74}">
      <dgm:prSet/>
      <dgm:spPr/>
      <dgm:t>
        <a:bodyPr/>
        <a:lstStyle/>
        <a:p>
          <a:endParaRPr lang="ru-RU"/>
        </a:p>
      </dgm:t>
    </dgm:pt>
    <dgm:pt modelId="{429376E4-11EA-4865-B47B-90439991845B}">
      <dgm:prSet phldrT="[Текст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chemeClr val="accent2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i="1" dirty="0" smtClean="0">
              <a:solidFill>
                <a:srgbClr val="4309E7"/>
              </a:solidFill>
            </a:rPr>
            <a:t>ОПИСАТЕЛЬНЫЙ</a:t>
          </a:r>
        </a:p>
        <a:p>
          <a:r>
            <a:rPr lang="ru-RU" sz="2400" b="1" i="1" dirty="0" smtClean="0">
              <a:solidFill>
                <a:schemeClr val="tx1"/>
              </a:solidFill>
            </a:rPr>
            <a:t>сбор и описание фактов и явлений</a:t>
          </a:r>
          <a:endParaRPr lang="ru-RU" sz="2400" dirty="0">
            <a:solidFill>
              <a:schemeClr val="tx1"/>
            </a:solidFill>
          </a:endParaRPr>
        </a:p>
      </dgm:t>
    </dgm:pt>
    <dgm:pt modelId="{6E1D30F7-2847-40FC-9EB2-A40CF8686629}" type="parTrans" cxnId="{77C6AF90-8BD7-46B8-A373-9A3AE7AF8931}">
      <dgm:prSet/>
      <dgm:spPr/>
      <dgm:t>
        <a:bodyPr/>
        <a:lstStyle/>
        <a:p>
          <a:endParaRPr lang="ru-RU"/>
        </a:p>
      </dgm:t>
    </dgm:pt>
    <dgm:pt modelId="{F94A3DB2-1F6F-4718-8006-4CF4F2AA644F}" type="sibTrans" cxnId="{77C6AF90-8BD7-46B8-A373-9A3AE7AF8931}">
      <dgm:prSet/>
      <dgm:spPr/>
      <dgm:t>
        <a:bodyPr/>
        <a:lstStyle/>
        <a:p>
          <a:endParaRPr lang="ru-RU"/>
        </a:p>
      </dgm:t>
    </dgm:pt>
    <dgm:pt modelId="{36539708-5F9C-4398-ACB7-DD63961FFB12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rgbClr val="FFC00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i="1" dirty="0" smtClean="0">
              <a:solidFill>
                <a:srgbClr val="1046E0"/>
              </a:solidFill>
            </a:rPr>
            <a:t>СРАВНИТЕЛЬНЫЙ</a:t>
          </a:r>
        </a:p>
        <a:p>
          <a:r>
            <a:rPr lang="ru-RU" sz="2400" b="1" i="1" dirty="0" smtClean="0">
              <a:solidFill>
                <a:schemeClr val="tx1"/>
              </a:solidFill>
            </a:rPr>
            <a:t>Через сопоставление изучаются сходства и выявляются различия</a:t>
          </a:r>
          <a:endParaRPr lang="ru-RU" sz="2400" b="1" i="1" dirty="0">
            <a:solidFill>
              <a:schemeClr val="tx1"/>
            </a:solidFill>
          </a:endParaRPr>
        </a:p>
      </dgm:t>
    </dgm:pt>
    <dgm:pt modelId="{129B6388-8B09-48BB-97E3-CF05CB57E0C5}" type="parTrans" cxnId="{F7834E64-810D-42F1-AED3-976EC74633EE}">
      <dgm:prSet/>
      <dgm:spPr/>
      <dgm:t>
        <a:bodyPr/>
        <a:lstStyle/>
        <a:p>
          <a:endParaRPr lang="ru-RU"/>
        </a:p>
      </dgm:t>
    </dgm:pt>
    <dgm:pt modelId="{F3073D9B-D855-4807-9C47-E3A2F94236D1}" type="sibTrans" cxnId="{F7834E64-810D-42F1-AED3-976EC74633EE}">
      <dgm:prSet/>
      <dgm:spPr/>
      <dgm:t>
        <a:bodyPr/>
        <a:lstStyle/>
        <a:p>
          <a:endParaRPr lang="ru-RU"/>
        </a:p>
      </dgm:t>
    </dgm:pt>
    <dgm:pt modelId="{C56E4F05-C85F-4D4F-BD30-B5D57E79D2C3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00B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2800" b="1" i="1" dirty="0" smtClean="0">
              <a:solidFill>
                <a:srgbClr val="1046E0"/>
              </a:solidFill>
            </a:rPr>
            <a:t>ЭКСПЕРИМЕНТАЛЬНЫЙ</a:t>
          </a:r>
          <a:endParaRPr lang="ru-RU" sz="2800" b="1" i="1" dirty="0">
            <a:solidFill>
              <a:srgbClr val="1046E0"/>
            </a:solidFill>
          </a:endParaRPr>
        </a:p>
      </dgm:t>
    </dgm:pt>
    <dgm:pt modelId="{723B356C-82F2-4235-BE99-CF82DE7D1A02}" type="parTrans" cxnId="{6D3F5611-E7C9-48EE-AEE1-A7E54429C3E7}">
      <dgm:prSet/>
      <dgm:spPr/>
      <dgm:t>
        <a:bodyPr/>
        <a:lstStyle/>
        <a:p>
          <a:endParaRPr lang="ru-RU"/>
        </a:p>
      </dgm:t>
    </dgm:pt>
    <dgm:pt modelId="{AF02B8C2-696F-4696-8792-21C70AE1BBE6}" type="sibTrans" cxnId="{6D3F5611-E7C9-48EE-AEE1-A7E54429C3E7}">
      <dgm:prSet/>
      <dgm:spPr/>
      <dgm:t>
        <a:bodyPr/>
        <a:lstStyle/>
        <a:p>
          <a:endParaRPr lang="ru-RU"/>
        </a:p>
      </dgm:t>
    </dgm:pt>
    <dgm:pt modelId="{754DD96D-004C-4F41-B1EB-E153350CB90F}">
      <dgm:prSet phldrT="[Текст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sz="2800" b="1" i="1" dirty="0" smtClean="0">
            <a:solidFill>
              <a:srgbClr val="1046E0"/>
            </a:solidFill>
          </a:endParaRPr>
        </a:p>
        <a:p>
          <a:endParaRPr lang="ru-RU" sz="2800" b="1" i="1" dirty="0" smtClean="0">
            <a:solidFill>
              <a:srgbClr val="1046E0"/>
            </a:solidFill>
          </a:endParaRPr>
        </a:p>
        <a:p>
          <a:r>
            <a:rPr lang="ru-RU" sz="2800" b="1" i="1" dirty="0" smtClean="0">
              <a:solidFill>
                <a:srgbClr val="1046E0"/>
              </a:solidFill>
            </a:rPr>
            <a:t>МОДЕЛИРОВАНИЕ</a:t>
          </a:r>
        </a:p>
        <a:p>
          <a:endParaRPr lang="ru-RU" sz="2800" b="1" i="1" dirty="0" smtClean="0">
            <a:solidFill>
              <a:srgbClr val="1046E0"/>
            </a:solidFill>
          </a:endParaRPr>
        </a:p>
        <a:p>
          <a:endParaRPr lang="ru-RU" sz="1700" b="1" i="1" dirty="0">
            <a:solidFill>
              <a:srgbClr val="1046E0"/>
            </a:solidFill>
          </a:endParaRPr>
        </a:p>
      </dgm:t>
    </dgm:pt>
    <dgm:pt modelId="{84457582-69C2-477D-B921-4BED6A9F6A43}" type="parTrans" cxnId="{977EA2F9-758F-4088-9034-CD58CF4339A8}">
      <dgm:prSet/>
      <dgm:spPr/>
      <dgm:t>
        <a:bodyPr/>
        <a:lstStyle/>
        <a:p>
          <a:endParaRPr lang="ru-RU"/>
        </a:p>
      </dgm:t>
    </dgm:pt>
    <dgm:pt modelId="{7E3FCF3E-CAB1-4950-B17C-F30F5EED045F}" type="sibTrans" cxnId="{977EA2F9-758F-4088-9034-CD58CF4339A8}">
      <dgm:prSet/>
      <dgm:spPr/>
      <dgm:t>
        <a:bodyPr/>
        <a:lstStyle/>
        <a:p>
          <a:endParaRPr lang="ru-RU"/>
        </a:p>
      </dgm:t>
    </dgm:pt>
    <dgm:pt modelId="{34BE769D-B961-4CE9-B8FB-B22003B84865}" type="pres">
      <dgm:prSet presAssocID="{326F62D7-C486-4902-8ED0-2C93DA46494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1BDA27-18DE-4350-9811-A7CF14F1E5CC}" type="pres">
      <dgm:prSet presAssocID="{EC83EA00-4313-431B-93EC-45DB14711ACA}" presName="node" presStyleLbl="node1" presStyleIdx="0" presStyleCnt="5" custScaleY="66330" custLinFactNeighborX="-22011" custLinFactNeighborY="-3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C2D9C-3ED5-4ABD-9BDA-30FAA7C2CB52}" type="pres">
      <dgm:prSet presAssocID="{9A0C374E-5DBE-42FD-9534-BF111450D724}" presName="sibTrans" presStyleCnt="0"/>
      <dgm:spPr/>
    </dgm:pt>
    <dgm:pt modelId="{9C67DDE4-D4F9-413E-B75A-2912A57A9218}" type="pres">
      <dgm:prSet presAssocID="{429376E4-11EA-4865-B47B-90439991845B}" presName="node" presStyleLbl="node1" presStyleIdx="1" presStyleCnt="5" custScaleX="134572" custScaleY="88515" custLinFactNeighborX="4241" custLinFactNeighborY="-6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277EC-4B71-409F-A05A-1D9444FA8F89}" type="pres">
      <dgm:prSet presAssocID="{F94A3DB2-1F6F-4718-8006-4CF4F2AA644F}" presName="sibTrans" presStyleCnt="0"/>
      <dgm:spPr/>
    </dgm:pt>
    <dgm:pt modelId="{601BE44B-2471-49CA-A656-507E6D0058DB}" type="pres">
      <dgm:prSet presAssocID="{36539708-5F9C-4398-ACB7-DD63961FFB12}" presName="node" presStyleLbl="node1" presStyleIdx="2" presStyleCnt="5" custScaleX="223614" custScaleY="96602" custLinFactNeighborX="-15292" custLinFactNeighborY="-120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290471-E6F0-40C2-8958-170189A0E904}" type="pres">
      <dgm:prSet presAssocID="{F3073D9B-D855-4807-9C47-E3A2F94236D1}" presName="sibTrans" presStyleCnt="0"/>
      <dgm:spPr/>
    </dgm:pt>
    <dgm:pt modelId="{7576F729-FE99-43F3-9421-3E6B0BBC5D00}" type="pres">
      <dgm:prSet presAssocID="{C56E4F05-C85F-4D4F-BD30-B5D57E79D2C3}" presName="node" presStyleLbl="node1" presStyleIdx="3" presStyleCnt="5" custScaleX="181905" custScaleY="67911" custLinFactNeighborX="5364" custLinFactNeighborY="-8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89A570-637B-4419-9B0D-1E04EFBE4D7F}" type="pres">
      <dgm:prSet presAssocID="{AF02B8C2-696F-4696-8792-21C70AE1BBE6}" presName="sibTrans" presStyleCnt="0"/>
      <dgm:spPr/>
    </dgm:pt>
    <dgm:pt modelId="{1A84624F-90BC-46E2-9E29-9ED76D632D89}" type="pres">
      <dgm:prSet presAssocID="{754DD96D-004C-4F41-B1EB-E153350CB90F}" presName="node" presStyleLbl="node1" presStyleIdx="4" presStyleCnt="5" custScaleX="124784" custScaleY="61572" custLinFactNeighborX="8431" custLinFactNeighborY="-206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931C3F-4CD7-4546-AF8B-64A74FB4B8F0}" type="presOf" srcId="{C56E4F05-C85F-4D4F-BD30-B5D57E79D2C3}" destId="{7576F729-FE99-43F3-9421-3E6B0BBC5D00}" srcOrd="0" destOrd="0" presId="urn:microsoft.com/office/officeart/2005/8/layout/default#1"/>
    <dgm:cxn modelId="{F16105E0-7493-42F6-ACA8-A9F93DC2094F}" type="presOf" srcId="{429376E4-11EA-4865-B47B-90439991845B}" destId="{9C67DDE4-D4F9-413E-B75A-2912A57A9218}" srcOrd="0" destOrd="0" presId="urn:microsoft.com/office/officeart/2005/8/layout/default#1"/>
    <dgm:cxn modelId="{77C6AF90-8BD7-46B8-A373-9A3AE7AF8931}" srcId="{326F62D7-C486-4902-8ED0-2C93DA464944}" destId="{429376E4-11EA-4865-B47B-90439991845B}" srcOrd="1" destOrd="0" parTransId="{6E1D30F7-2847-40FC-9EB2-A40CF8686629}" sibTransId="{F94A3DB2-1F6F-4718-8006-4CF4F2AA644F}"/>
    <dgm:cxn modelId="{24B57E14-8D04-49C8-9C95-218F5E030D74}" srcId="{326F62D7-C486-4902-8ED0-2C93DA464944}" destId="{EC83EA00-4313-431B-93EC-45DB14711ACA}" srcOrd="0" destOrd="0" parTransId="{1FEBFBBD-3654-4407-91A0-4DE1124B3289}" sibTransId="{9A0C374E-5DBE-42FD-9534-BF111450D724}"/>
    <dgm:cxn modelId="{977EA2F9-758F-4088-9034-CD58CF4339A8}" srcId="{326F62D7-C486-4902-8ED0-2C93DA464944}" destId="{754DD96D-004C-4F41-B1EB-E153350CB90F}" srcOrd="4" destOrd="0" parTransId="{84457582-69C2-477D-B921-4BED6A9F6A43}" sibTransId="{7E3FCF3E-CAB1-4950-B17C-F30F5EED045F}"/>
    <dgm:cxn modelId="{6D3F5611-E7C9-48EE-AEE1-A7E54429C3E7}" srcId="{326F62D7-C486-4902-8ED0-2C93DA464944}" destId="{C56E4F05-C85F-4D4F-BD30-B5D57E79D2C3}" srcOrd="3" destOrd="0" parTransId="{723B356C-82F2-4235-BE99-CF82DE7D1A02}" sibTransId="{AF02B8C2-696F-4696-8792-21C70AE1BBE6}"/>
    <dgm:cxn modelId="{F7834E64-810D-42F1-AED3-976EC74633EE}" srcId="{326F62D7-C486-4902-8ED0-2C93DA464944}" destId="{36539708-5F9C-4398-ACB7-DD63961FFB12}" srcOrd="2" destOrd="0" parTransId="{129B6388-8B09-48BB-97E3-CF05CB57E0C5}" sibTransId="{F3073D9B-D855-4807-9C47-E3A2F94236D1}"/>
    <dgm:cxn modelId="{00AF42DE-5171-43A4-BA2E-B5FFBF3E044A}" type="presOf" srcId="{EC83EA00-4313-431B-93EC-45DB14711ACA}" destId="{2C1BDA27-18DE-4350-9811-A7CF14F1E5CC}" srcOrd="0" destOrd="0" presId="urn:microsoft.com/office/officeart/2005/8/layout/default#1"/>
    <dgm:cxn modelId="{9AE91B7A-D764-4969-BB48-28A3456E01FE}" type="presOf" srcId="{36539708-5F9C-4398-ACB7-DD63961FFB12}" destId="{601BE44B-2471-49CA-A656-507E6D0058DB}" srcOrd="0" destOrd="0" presId="urn:microsoft.com/office/officeart/2005/8/layout/default#1"/>
    <dgm:cxn modelId="{86DB65F5-81CF-49E4-91D8-8EFF8EA2A08D}" type="presOf" srcId="{754DD96D-004C-4F41-B1EB-E153350CB90F}" destId="{1A84624F-90BC-46E2-9E29-9ED76D632D89}" srcOrd="0" destOrd="0" presId="urn:microsoft.com/office/officeart/2005/8/layout/default#1"/>
    <dgm:cxn modelId="{7CF2F511-E6C0-4FB2-9C3C-CF7183A6011F}" type="presOf" srcId="{326F62D7-C486-4902-8ED0-2C93DA464944}" destId="{34BE769D-B961-4CE9-B8FB-B22003B84865}" srcOrd="0" destOrd="0" presId="urn:microsoft.com/office/officeart/2005/8/layout/default#1"/>
    <dgm:cxn modelId="{E72CF6D2-6902-45DA-B4CD-FC185C47F093}" type="presParOf" srcId="{34BE769D-B961-4CE9-B8FB-B22003B84865}" destId="{2C1BDA27-18DE-4350-9811-A7CF14F1E5CC}" srcOrd="0" destOrd="0" presId="urn:microsoft.com/office/officeart/2005/8/layout/default#1"/>
    <dgm:cxn modelId="{09195A17-CBD4-4549-B4D6-71D9CC7363B1}" type="presParOf" srcId="{34BE769D-B961-4CE9-B8FB-B22003B84865}" destId="{D05C2D9C-3ED5-4ABD-9BDA-30FAA7C2CB52}" srcOrd="1" destOrd="0" presId="urn:microsoft.com/office/officeart/2005/8/layout/default#1"/>
    <dgm:cxn modelId="{D2290917-CCCB-49A7-B2D8-844ADC3945C9}" type="presParOf" srcId="{34BE769D-B961-4CE9-B8FB-B22003B84865}" destId="{9C67DDE4-D4F9-413E-B75A-2912A57A9218}" srcOrd="2" destOrd="0" presId="urn:microsoft.com/office/officeart/2005/8/layout/default#1"/>
    <dgm:cxn modelId="{EA6501C7-54B9-4F2D-AB40-9F17554AD7E6}" type="presParOf" srcId="{34BE769D-B961-4CE9-B8FB-B22003B84865}" destId="{051277EC-4B71-409F-A05A-1D9444FA8F89}" srcOrd="3" destOrd="0" presId="urn:microsoft.com/office/officeart/2005/8/layout/default#1"/>
    <dgm:cxn modelId="{7FBD6D52-E3A9-4F92-A807-D49DB3A5B421}" type="presParOf" srcId="{34BE769D-B961-4CE9-B8FB-B22003B84865}" destId="{601BE44B-2471-49CA-A656-507E6D0058DB}" srcOrd="4" destOrd="0" presId="urn:microsoft.com/office/officeart/2005/8/layout/default#1"/>
    <dgm:cxn modelId="{6DF87FDE-4A41-420F-98CE-D40C8A376635}" type="presParOf" srcId="{34BE769D-B961-4CE9-B8FB-B22003B84865}" destId="{0A290471-E6F0-40C2-8958-170189A0E904}" srcOrd="5" destOrd="0" presId="urn:microsoft.com/office/officeart/2005/8/layout/default#1"/>
    <dgm:cxn modelId="{5E985420-2CA0-42E8-89AC-410C68C4CF16}" type="presParOf" srcId="{34BE769D-B961-4CE9-B8FB-B22003B84865}" destId="{7576F729-FE99-43F3-9421-3E6B0BBC5D00}" srcOrd="6" destOrd="0" presId="urn:microsoft.com/office/officeart/2005/8/layout/default#1"/>
    <dgm:cxn modelId="{E100C37E-33A1-42EA-8F83-177D25BF34CE}" type="presParOf" srcId="{34BE769D-B961-4CE9-B8FB-B22003B84865}" destId="{1C89A570-637B-4419-9B0D-1E04EFBE4D7F}" srcOrd="7" destOrd="0" presId="urn:microsoft.com/office/officeart/2005/8/layout/default#1"/>
    <dgm:cxn modelId="{3D958E2B-04F5-40AF-AA7E-6249CB03A593}" type="presParOf" srcId="{34BE769D-B961-4CE9-B8FB-B22003B84865}" destId="{1A84624F-90BC-46E2-9E29-9ED76D632D89}" srcOrd="8" destOrd="0" presId="urn:microsoft.com/office/officeart/2005/8/layout/default#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D5950FC-B950-4184-8ABE-7D013AF1983B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4DADE73-C9FD-4664-9ACF-03729BF6DF7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Экспедиции, путешествия, прогулки, походы, экскурсии – все это можно считать формами одного вида человеческой деятельности, туризма. Правда, в этом перечне стоит выделить лишь один пункт – </a:t>
            </a:r>
            <a:r>
              <a:rPr lang="ru-RU" b="1" smtClean="0"/>
              <a:t>экспедицию</a:t>
            </a:r>
            <a:r>
              <a:rPr lang="ru-RU" smtClean="0"/>
              <a:t>. Ведь она существенно отличается от всех остальных форм. Если туристический поход ставит перед собой цель пройти определенный маршрут, а экскурсия – посетить набор конкретных достопримечательностей, то совсем иные задачи ставит перед собой</a:t>
            </a:r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71FF6D-BEA9-4B53-8742-663326B490A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2F6830-F29C-4904-8C25-45F752ED980E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418853-6590-44D7-9335-3B94987E07E7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0E71B-F390-4E62-BC24-B00E0DB8CCEF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14793-BE63-47DE-9C71-F913E39C892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E7E3C-3F35-49C9-8DEC-AA752C470D1F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3ADF4-6DC5-4F60-9F57-E893ACBF116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5118D-404C-439B-90EC-B478B77B20F1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9FDE9-7080-4111-BCC7-AD7A23ED20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52732-25DA-4AD3-9A48-EF77698448A6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9B3F2-E0C4-4DEC-8E0B-1E04DB7E9A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31658-63B6-4891-B1DD-9AEC3151D0EB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7D6AA-DC71-4058-88B7-94179A367CF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157FC-3F95-41E8-94B2-D7DD82C01928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876B2-D9EB-4C2B-A457-06CB063E79E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C0AD1-992B-4D06-B057-FB78A64E807E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0EA1-F8EE-400D-BF2D-8AE55B6392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B83F7-A448-4988-A66E-258D3CB2A7B9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AAFF1-445F-41B6-8328-F48710D925A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8319E-ACFC-4FED-B847-19C79683BBB8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D94F4-68CC-4269-8591-462C65E2EED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627C6-DE3C-4888-A548-B52607B94E3F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5D1D5-8F5B-403E-85A7-74DD3C28627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AF1C5-F01A-4A4D-8472-097A4318C0F8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7AB25-763D-42FF-A6B9-647B6376006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7A895E-8237-403E-AFBD-86E19E574FD7}" type="datetimeFigureOut">
              <a:rPr lang="ru-RU"/>
              <a:pPr>
                <a:defRPr/>
              </a:pPr>
              <a:t>28.06.2019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8DE23A-E88D-40E6-8C86-391328253A9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hyperlink" Target="http://oopt.spb.ru/wp-content/uploads/2016/02/Map_Dudergof.jpg" TargetMode="Externa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hyperlink" Target="http://oopt.spb.ru/wp-content/uploads/2016/02/Map_Dudergof.jp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47.jpeg"/><Relationship Id="rId12" Type="http://schemas.openxmlformats.org/officeDocument/2006/relationships/image" Target="../media/image7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69.jpeg"/><Relationship Id="rId5" Type="http://schemas.openxmlformats.org/officeDocument/2006/relationships/image" Target="../media/image64.jpeg"/><Relationship Id="rId10" Type="http://schemas.openxmlformats.org/officeDocument/2006/relationships/image" Target="../media/image68.jpeg"/><Relationship Id="rId4" Type="http://schemas.openxmlformats.org/officeDocument/2006/relationships/image" Target="../media/image63.jpeg"/><Relationship Id="rId9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11" Type="http://schemas.openxmlformats.org/officeDocument/2006/relationships/image" Target="../media/image142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687388"/>
            <a:ext cx="9205912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179388" y="179388"/>
            <a:ext cx="89503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latin typeface="Calibri" pitchFamily="34" charset="0"/>
              </a:rPr>
              <a:t>Государственное бюджетное дошкольное образовательное учреждение </a:t>
            </a:r>
          </a:p>
          <a:p>
            <a:pPr algn="ctr"/>
            <a:r>
              <a:rPr lang="ru-RU" sz="2000" b="1" i="1">
                <a:latin typeface="Calibri" pitchFamily="34" charset="0"/>
              </a:rPr>
              <a:t>центр развития ребенка – детский сад № 33 </a:t>
            </a:r>
          </a:p>
          <a:p>
            <a:pPr algn="ctr"/>
            <a:r>
              <a:rPr lang="ru-RU" sz="2000" b="1" i="1">
                <a:latin typeface="Calibri" pitchFamily="34" charset="0"/>
              </a:rPr>
              <a:t>Красносельского района Санкт-Петербурга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827" y="1412776"/>
            <a:ext cx="9144001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Экспедиция – форма организации исследовательской деятельности всех участников образовательного процесса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558144" y="562452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Авторы: И.В. Сермус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                      О.С. Болознева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                        О.А. Михайлова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1292225" y="5732463"/>
            <a:ext cx="3921125" cy="1009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250950" y="4787900"/>
            <a:ext cx="3857625" cy="7905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187450" y="3659188"/>
            <a:ext cx="3921125" cy="10652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147763" y="2751138"/>
            <a:ext cx="3922712" cy="7921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171575" y="1811338"/>
            <a:ext cx="3921125" cy="8826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171575" y="836613"/>
            <a:ext cx="3921125" cy="7921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715"/>
            <a:ext cx="549631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Задачи экспедиции:</a:t>
            </a:r>
            <a:endParaRPr lang="ru-RU" sz="4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Выноска 1 5"/>
          <p:cNvSpPr/>
          <p:nvPr/>
        </p:nvSpPr>
        <p:spPr>
          <a:xfrm>
            <a:off x="1187624" y="836712"/>
            <a:ext cx="3799583" cy="792088"/>
          </a:xfrm>
          <a:prstGeom prst="borderCallout1">
            <a:avLst>
              <a:gd name="adj1" fmla="val 4757"/>
              <a:gd name="adj2" fmla="val 388"/>
              <a:gd name="adj3" fmla="val 74019"/>
              <a:gd name="adj4" fmla="val -2702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i="1" dirty="0"/>
              <a:t>Формирование навыков экологической, исследовательской деятельности</a:t>
            </a:r>
            <a:endParaRPr lang="ru-RU" dirty="0"/>
          </a:p>
        </p:txBody>
      </p:sp>
      <p:sp>
        <p:nvSpPr>
          <p:cNvPr id="7" name="Выноска 1 6"/>
          <p:cNvSpPr/>
          <p:nvPr/>
        </p:nvSpPr>
        <p:spPr>
          <a:xfrm>
            <a:off x="1187450" y="1781175"/>
            <a:ext cx="3816350" cy="912813"/>
          </a:xfrm>
          <a:prstGeom prst="borderCallout1">
            <a:avLst>
              <a:gd name="adj1" fmla="val 2076"/>
              <a:gd name="adj2" fmla="val 379"/>
              <a:gd name="adj3" fmla="val 52357"/>
              <a:gd name="adj4" fmla="val -20544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2. Наблюдение  экологического состояния местности на  маршруте </a:t>
            </a:r>
            <a:r>
              <a:rPr lang="ru-RU" b="1" i="1" dirty="0"/>
              <a:t>следования</a:t>
            </a:r>
            <a:endParaRPr lang="ru-RU" dirty="0"/>
          </a:p>
        </p:txBody>
      </p:sp>
      <p:sp>
        <p:nvSpPr>
          <p:cNvPr id="8" name="Выноска 1 7"/>
          <p:cNvSpPr/>
          <p:nvPr/>
        </p:nvSpPr>
        <p:spPr>
          <a:xfrm>
            <a:off x="1171575" y="2763838"/>
            <a:ext cx="3816350" cy="719137"/>
          </a:xfrm>
          <a:prstGeom prst="borderCallout1">
            <a:avLst>
              <a:gd name="adj1" fmla="val 3358"/>
              <a:gd name="adj2" fmla="val 379"/>
              <a:gd name="adj3" fmla="val 60551"/>
              <a:gd name="adj4" fmla="val -14373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3</a:t>
            </a:r>
            <a:r>
              <a:rPr lang="ru-RU" b="1" i="1" dirty="0"/>
              <a:t>. Ознакомление  с особенностями ландшафта</a:t>
            </a:r>
            <a:br>
              <a:rPr lang="ru-RU" b="1" i="1" dirty="0"/>
            </a:br>
            <a:endParaRPr lang="ru-RU" dirty="0"/>
          </a:p>
        </p:txBody>
      </p:sp>
      <p:sp>
        <p:nvSpPr>
          <p:cNvPr id="9" name="Выноска 1 8"/>
          <p:cNvSpPr/>
          <p:nvPr/>
        </p:nvSpPr>
        <p:spPr>
          <a:xfrm>
            <a:off x="1201738" y="3644900"/>
            <a:ext cx="3816350" cy="1079500"/>
          </a:xfrm>
          <a:prstGeom prst="borderCallout1">
            <a:avLst>
              <a:gd name="adj1" fmla="val -491"/>
              <a:gd name="adj2" fmla="val 1468"/>
              <a:gd name="adj3" fmla="val 43235"/>
              <a:gd name="adj4" fmla="val -1655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4. Развитие способности дошкольников самостоятельно добывать знания в полевых условиях </a:t>
            </a:r>
            <a:endParaRPr lang="ru-RU" dirty="0"/>
          </a:p>
        </p:txBody>
      </p:sp>
      <p:sp>
        <p:nvSpPr>
          <p:cNvPr id="10" name="Выноска 1 9"/>
          <p:cNvSpPr/>
          <p:nvPr/>
        </p:nvSpPr>
        <p:spPr>
          <a:xfrm>
            <a:off x="1246188" y="4822825"/>
            <a:ext cx="3816350" cy="720725"/>
          </a:xfrm>
          <a:prstGeom prst="borderCallout1">
            <a:avLst>
              <a:gd name="adj1" fmla="val 5281"/>
              <a:gd name="adj2" fmla="val -710"/>
              <a:gd name="adj3" fmla="val 66323"/>
              <a:gd name="adj4" fmla="val -1873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5.Освоение  </a:t>
            </a:r>
            <a:r>
              <a:rPr lang="ru-RU" b="1" i="1" dirty="0"/>
              <a:t>навыков  передвижения по возвышенности</a:t>
            </a:r>
            <a:r>
              <a:rPr lang="ru-RU" sz="1200" dirty="0"/>
              <a:t> </a:t>
            </a:r>
            <a:br>
              <a:rPr lang="ru-RU" sz="1200" dirty="0"/>
            </a:br>
            <a:endParaRPr lang="ru-RU" dirty="0"/>
          </a:p>
        </p:txBody>
      </p:sp>
      <p:sp>
        <p:nvSpPr>
          <p:cNvPr id="11" name="Выноска 1 10"/>
          <p:cNvSpPr/>
          <p:nvPr/>
        </p:nvSpPr>
        <p:spPr>
          <a:xfrm>
            <a:off x="1276350" y="5732463"/>
            <a:ext cx="3816350" cy="1009650"/>
          </a:xfrm>
          <a:prstGeom prst="borderCallout1">
            <a:avLst>
              <a:gd name="adj1" fmla="val -1453"/>
              <a:gd name="adj2" fmla="val 380"/>
              <a:gd name="adj3" fmla="val 48732"/>
              <a:gd name="adj4" fmla="val -17278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6.</a:t>
            </a:r>
            <a:r>
              <a:rPr lang="ru-RU" b="1" dirty="0"/>
              <a:t> </a:t>
            </a:r>
            <a:r>
              <a:rPr lang="ru-RU" b="1" i="1" dirty="0"/>
              <a:t>Развитие социально-коммуникативных навыков в процессе коллективной деятельности</a:t>
            </a:r>
            <a:br>
              <a:rPr lang="ru-RU" b="1" i="1" dirty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6313" y="203390"/>
            <a:ext cx="3583878" cy="5375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280" name="Picture 2" descr="http://ou34.omsk.obr55.ru/files/2016/10/%D0%BB%D0%B8%D1%81%D1%82%D0%BE%D0%BA-1024x10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36613"/>
            <a:ext cx="11906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1" name="Picture 2" descr="http://ou34.omsk.obr55.ru/files/2016/10/%D0%BB%D0%B8%D1%81%D1%82%D0%BE%D0%BA-1024x10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413" y="4846638"/>
            <a:ext cx="1046162" cy="102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2" descr="http://ou34.omsk.obr55.ru/files/2016/10/%D0%BB%D0%B8%D1%81%D1%82%D0%BE%D0%BA-1024x100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" y="1781175"/>
            <a:ext cx="123507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3" name="Picture 2" descr="http://ou34.omsk.obr55.ru/files/2016/10/%D0%BB%D0%B8%D1%81%D1%82%D0%BE%D0%BA-1024x100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5" y="2820988"/>
            <a:ext cx="1190625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4" name="Picture 2" descr="http://ou34.omsk.obr55.ru/files/2016/10/%D0%BB%D0%B8%D1%81%D1%82%D0%BE%D0%BA-1024x100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5413" y="3778250"/>
            <a:ext cx="1103312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5" name="Picture 2" descr="http://ou34.omsk.obr55.ru/files/2016/10/%D0%BB%D0%B8%D1%81%D1%82%D0%BE%D0%BA-1024x100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6525" y="5767388"/>
            <a:ext cx="1114425" cy="109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6" name="Picture 2" descr="http://images.easyfreeclipart.com/1827/blue-circle-1827981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2575" y="1284288"/>
            <a:ext cx="258763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7" name="Picture 2" descr="http://images.easyfreeclipart.com/1827/blue-circle-1827981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4650" y="2190750"/>
            <a:ext cx="27305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8" name="Picture 2" descr="http://images.easyfreeclipart.com/1827/blue-circle-182798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8613" y="3201988"/>
            <a:ext cx="28098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9" name="Picture 2" descr="http://images.easyfreeclipart.com/1827/blue-circle-1827981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47675" y="4184650"/>
            <a:ext cx="233363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0" name="Picture 2" descr="http://images.easyfreeclipart.com/1827/blue-circle-1827981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07975" y="5246688"/>
            <a:ext cx="233363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91" name="Picture 2" descr="http://images.easyfreeclipart.com/1827/blue-circle-1827981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49250" y="6181725"/>
            <a:ext cx="228600" cy="22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47664" y="16737"/>
            <a:ext cx="4752528" cy="830997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Методы </a:t>
            </a:r>
            <a:endParaRPr lang="ru-RU" sz="48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2" name="Picture 4" descr="http://on-desktop.com/wps/Nature___Seasons___Spring_Nature_spring_in_bright_colors_065908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42910" y="432236"/>
            <a:ext cx="9252520" cy="642576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/>
          </a:extLst>
        </p:spPr>
      </p:pic>
      <p:graphicFrame>
        <p:nvGraphicFramePr>
          <p:cNvPr id="9" name="Схема 8"/>
          <p:cNvGraphicFramePr/>
          <p:nvPr/>
        </p:nvGraphicFramePr>
        <p:xfrm>
          <a:off x="25559" y="844789"/>
          <a:ext cx="8820472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IMG_59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9938"/>
            <a:ext cx="9212263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-30297"/>
            <a:ext cx="4096681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1046E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План проведения экспедиции: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1046E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4700588" y="115888"/>
            <a:ext cx="4205287" cy="3702050"/>
          </a:xfrm>
          <a:prstGeom prst="foldedCorner">
            <a:avLst>
              <a:gd name="adj" fmla="val 167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000" i="1" dirty="0"/>
              <a:t>Сбор участников на ж/с ЛИГОВО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/>
              <a:t>2. Ознакомление с программой экспедиции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/>
              <a:t>3. Ознакомление с маршрутом и временем проведения экспедиции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/>
              <a:t>4. Разъяснение заданий для самостоятельной деятельности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/>
              <a:t>5. Инструктаж по технике безопасности в пути следования по маршруту</a:t>
            </a:r>
          </a:p>
        </p:txBody>
      </p:sp>
      <p:pic>
        <p:nvPicPr>
          <p:cNvPr id="13317" name="Picture 4" descr="https://avatanplus.com/files/resources/original/5a6cdf1ebc2fb1613947903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5263" y="-30163"/>
            <a:ext cx="1201737" cy="120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47664" y="3694001"/>
            <a:ext cx="5903349" cy="314933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3319" name="Picture 2" descr="Map_Dudergof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5638" y="923925"/>
            <a:ext cx="2797175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39552" y="236696"/>
            <a:ext cx="4518510" cy="30157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70260" y="3731287"/>
            <a:ext cx="4032001" cy="269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1520" y="3742197"/>
            <a:ext cx="4357491" cy="2908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27260">
            <a:off x="5182306" y="443597"/>
            <a:ext cx="3702456" cy="2320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sp>
        <p:nvSpPr>
          <p:cNvPr id="3" name="Прямоугольник 2"/>
          <p:cNvSpPr/>
          <p:nvPr/>
        </p:nvSpPr>
        <p:spPr>
          <a:xfrm>
            <a:off x="-20272" y="2590678"/>
            <a:ext cx="9164272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Выполнение  заданий в полевых условиях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C:\Users\Ирина\Desktop\Дудергоф\53266_cd943fa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9088" y="0"/>
            <a:ext cx="2474912" cy="329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4" descr="Венерин башмачок. Пафиопедилум. Выращивание и уход в домашних условия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02075" y="2852738"/>
            <a:ext cx="5192713" cy="389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Содержимое 6" descr="197_51f00149.jpg"/>
          <p:cNvPicPr>
            <a:picLocks noGrp="1" noChangeAspect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3146425"/>
            <a:ext cx="3675063" cy="3675063"/>
          </a:xfrm>
        </p:spPr>
      </p:pic>
      <p:pic>
        <p:nvPicPr>
          <p:cNvPr id="15365" name="Содержимое 8" descr="195_612a983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32138" y="0"/>
            <a:ext cx="380047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Содержимое 6" descr="118_d1dec68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417888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Содержимое 7" descr="209_7ae4ca1b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4259263"/>
            <a:ext cx="2770188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с одним вырезанным скругленным углом 7"/>
          <p:cNvSpPr/>
          <p:nvPr/>
        </p:nvSpPr>
        <p:spPr>
          <a:xfrm>
            <a:off x="33338" y="2824163"/>
            <a:ext cx="2438400" cy="555625"/>
          </a:xfrm>
          <a:prstGeom prst="snipRoundRect">
            <a:avLst>
              <a:gd name="adj1" fmla="val 16667"/>
              <a:gd name="adj2" fmla="val 4435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tx1"/>
                </a:solidFill>
              </a:rPr>
              <a:t>Хохлатка плотная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с одним вырезанным скругленным углом 8"/>
          <p:cNvSpPr/>
          <p:nvPr/>
        </p:nvSpPr>
        <p:spPr>
          <a:xfrm>
            <a:off x="3419475" y="2133600"/>
            <a:ext cx="2952750" cy="603250"/>
          </a:xfrm>
          <a:prstGeom prst="snipRoundRect">
            <a:avLst>
              <a:gd name="adj1" fmla="val 16667"/>
              <a:gd name="adj2" fmla="val 4435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>
                <a:solidFill>
                  <a:schemeClr val="tx1"/>
                </a:solidFill>
              </a:rPr>
              <a:t>Воронец колосистый</a:t>
            </a:r>
            <a:endParaRPr lang="ru-RU" i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с одним вырезанным скругленным углом 9"/>
          <p:cNvSpPr/>
          <p:nvPr/>
        </p:nvSpPr>
        <p:spPr>
          <a:xfrm>
            <a:off x="38100" y="3663950"/>
            <a:ext cx="2049463" cy="635000"/>
          </a:xfrm>
          <a:prstGeom prst="snipRoundRect">
            <a:avLst>
              <a:gd name="adj1" fmla="val 16667"/>
              <a:gd name="adj2" fmla="val 4435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Жимолость обыкновенная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7048500" y="2435225"/>
            <a:ext cx="2020888" cy="558800"/>
          </a:xfrm>
          <a:prstGeom prst="snipRoundRect">
            <a:avLst>
              <a:gd name="adj1" fmla="val 16667"/>
              <a:gd name="adj2" fmla="val 4435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Печеночница благородная</a:t>
            </a:r>
            <a:endParaRPr lang="ru-RU" dirty="0"/>
          </a:p>
        </p:txBody>
      </p:sp>
      <p:pic>
        <p:nvPicPr>
          <p:cNvPr id="1027" name="Picture 3" descr="C:\Users\Ирина\Desktop\Дудергоф\53354_c6e73f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80201" y="2498341"/>
            <a:ext cx="2400521" cy="1800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с одним вырезанным скругленным углом 17"/>
          <p:cNvSpPr/>
          <p:nvPr/>
        </p:nvSpPr>
        <p:spPr>
          <a:xfrm>
            <a:off x="5867400" y="6165850"/>
            <a:ext cx="3201988" cy="577850"/>
          </a:xfrm>
          <a:prstGeom prst="snip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Венерин башмачок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с одним вырезанным скругленным углом 18"/>
          <p:cNvSpPr/>
          <p:nvPr/>
        </p:nvSpPr>
        <p:spPr>
          <a:xfrm>
            <a:off x="42863" y="6286500"/>
            <a:ext cx="2428875" cy="457200"/>
          </a:xfrm>
          <a:prstGeom prst="snip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</a:rPr>
              <a:t>Клевер обыкновенный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с одним вырезанным скругленным углом 19"/>
          <p:cNvSpPr/>
          <p:nvPr/>
        </p:nvSpPr>
        <p:spPr>
          <a:xfrm>
            <a:off x="3384550" y="4298950"/>
            <a:ext cx="1944688" cy="635000"/>
          </a:xfrm>
          <a:prstGeom prst="snip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Волчеягодник обыкновенный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6700" y="71438"/>
            <a:ext cx="5132388" cy="342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24129" y="157743"/>
            <a:ext cx="2880320" cy="4315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888" y="3662363"/>
            <a:ext cx="4787900" cy="319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66229" y="3957475"/>
            <a:ext cx="488183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Ознакомление с ландшафтом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79925" y="2967038"/>
            <a:ext cx="184150" cy="5857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52119" y="1582340"/>
            <a:ext cx="3136007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Военные страницы дудергофа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2857" y="112276"/>
            <a:ext cx="5086629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Срез  дуба, которому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250 лет 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91154" y="4546339"/>
            <a:ext cx="2368159" cy="158053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/>
          </a:extLst>
        </p:spPr>
      </p:pic>
      <p:sp>
        <p:nvSpPr>
          <p:cNvPr id="6" name="Прямоугольник 5"/>
          <p:cNvSpPr/>
          <p:nvPr/>
        </p:nvSpPr>
        <p:spPr>
          <a:xfrm>
            <a:off x="5002018" y="6066522"/>
            <a:ext cx="414198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Отметка самой высокой точки Санкт-Петербурга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207"/>
            <a:ext cx="9368677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Викторина «Вспоминаем экспедицию»</a:t>
            </a:r>
            <a:endParaRPr lang="ru-RU" sz="4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97887" y="1400593"/>
            <a:ext cx="3898049" cy="25815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04048" y="1287195"/>
            <a:ext cx="37591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7413" name="Picture 5" descr="Map_Dudergof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27763" y="4035425"/>
            <a:ext cx="2693987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619672" y="4059584"/>
            <a:ext cx="3672409" cy="2754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aukcion.zapoved.net/media/com_mtree/images/listings/m/200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-103188"/>
            <a:ext cx="9480550" cy="711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Картинки по запросу петров крес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64275" y="2343150"/>
            <a:ext cx="2913063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 descr="Neottia nidus-avis plant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133600"/>
            <a:ext cx="1655763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365625"/>
            <a:ext cx="1223963" cy="307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  <a:cs typeface="+mn-cs"/>
              </a:rPr>
              <a:t>Гнездовка</a:t>
            </a:r>
            <a:endParaRPr lang="ru-RU" sz="1400" dirty="0">
              <a:latin typeface="+mn-lt"/>
              <a:cs typeface="+mn-cs"/>
            </a:endParaRPr>
          </a:p>
        </p:txBody>
      </p:sp>
      <p:pic>
        <p:nvPicPr>
          <p:cNvPr id="18438" name="Содержимое 7" descr="200_b6be0ca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7613" y="4581525"/>
            <a:ext cx="2846387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7070725" y="6488113"/>
            <a:ext cx="2073275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latin typeface="+mn-lt"/>
                <a:cs typeface="+mn-cs"/>
              </a:rPr>
              <a:t>Колючник</a:t>
            </a:r>
            <a:r>
              <a:rPr lang="ru-RU" dirty="0">
                <a:latin typeface="+mn-lt"/>
                <a:cs typeface="+mn-cs"/>
              </a:rPr>
              <a:t> финский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18440" name="Picture 2" descr="C:\Users\Ирина\Desktop\Дудергоф\229_37dd5de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950" y="-28575"/>
            <a:ext cx="1566863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1700213"/>
            <a:ext cx="1619250" cy="5238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  <a:cs typeface="+mn-cs"/>
              </a:rPr>
              <a:t>Колокольчик </a:t>
            </a:r>
            <a:endParaRPr lang="en-US" sz="14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err="1">
                <a:latin typeface="+mn-lt"/>
                <a:cs typeface="+mn-cs"/>
              </a:rPr>
              <a:t>шершаволистный</a:t>
            </a:r>
            <a:endParaRPr lang="ru-RU" sz="1400" dirty="0">
              <a:latin typeface="+mn-lt"/>
              <a:cs typeface="+mn-cs"/>
            </a:endParaRPr>
          </a:p>
        </p:txBody>
      </p:sp>
      <p:pic>
        <p:nvPicPr>
          <p:cNvPr id="18442" name="Picture 4" descr="Венерин башмачок. Пафиопедилум. Выращивание и уход в домашних условиях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00875" y="214313"/>
            <a:ext cx="2462213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с одним вырезанным скругленным углом 10"/>
          <p:cNvSpPr/>
          <p:nvPr/>
        </p:nvSpPr>
        <p:spPr>
          <a:xfrm>
            <a:off x="7362825" y="1781175"/>
            <a:ext cx="2089150" cy="433388"/>
          </a:xfrm>
          <a:prstGeom prst="snip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tx1"/>
                </a:solidFill>
              </a:rPr>
              <a:t>Венерин башмачок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70800" y="4221163"/>
            <a:ext cx="1473200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Петров крест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18445" name="Picture 4" descr="File:Коручка-темночервона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797425"/>
            <a:ext cx="2544763" cy="18891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pic>
        <p:nvPicPr>
          <p:cNvPr id="15" name="Picture 6" descr="https://xn----8sbiecm6bhdx8i.xn--p1ai/sites/default/files/iris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76600" y="5129213"/>
            <a:ext cx="2447925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3348038" y="5013325"/>
            <a:ext cx="2232025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  <a:cs typeface="+mn-cs"/>
              </a:rPr>
              <a:t>Ирис карликовый</a:t>
            </a:r>
            <a:endParaRPr lang="ru-RU" b="1" dirty="0">
              <a:latin typeface="+mn-lt"/>
              <a:cs typeface="+mn-cs"/>
            </a:endParaRPr>
          </a:p>
        </p:txBody>
      </p:sp>
      <p:pic>
        <p:nvPicPr>
          <p:cNvPr id="17" name="Picture 10" descr="Похожее изображение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43375" y="0"/>
            <a:ext cx="292893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284663" y="1557338"/>
            <a:ext cx="996950" cy="368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Шалфей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20" name="Picture 14" descr="Цветок марьиной травы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00338" y="2852738"/>
            <a:ext cx="3019425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2843213" y="4292600"/>
            <a:ext cx="2232025" cy="3698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Пион уклоняющийся</a:t>
            </a:r>
            <a:endParaRPr lang="ru-RU" dirty="0">
              <a:latin typeface="+mn-lt"/>
              <a:cs typeface="+mn-cs"/>
            </a:endParaRPr>
          </a:p>
        </p:txBody>
      </p:sp>
      <p:pic>
        <p:nvPicPr>
          <p:cNvPr id="22" name="Picture 8" descr="http://cdn01.ru/files/users/images/e5/c5/e5c5f1062096c536f2f8ee559eb2cfa1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573213" y="-85725"/>
            <a:ext cx="2544762" cy="190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124075" y="1628775"/>
            <a:ext cx="919163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+mn-lt"/>
                <a:cs typeface="+mn-cs"/>
              </a:rPr>
              <a:t>Ковыль</a:t>
            </a:r>
            <a:endParaRPr lang="ru-RU" dirty="0">
              <a:latin typeface="+mn-lt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8113"/>
            <a:ext cx="2640013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err="1">
                <a:latin typeface="+mn-lt"/>
                <a:cs typeface="+mn-cs"/>
              </a:rPr>
              <a:t>Дремлик</a:t>
            </a:r>
            <a:r>
              <a:rPr lang="ru-RU" dirty="0">
                <a:latin typeface="+mn-lt"/>
                <a:cs typeface="+mn-cs"/>
              </a:rPr>
              <a:t> темно-красный</a:t>
            </a:r>
            <a:endParaRPr lang="ru-RU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1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Ольга Алексеевна\Pictures\2013-12-02 изображения\изображения 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5725" y="4419600"/>
            <a:ext cx="2841625" cy="2132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753373">
            <a:off x="387350" y="220663"/>
            <a:ext cx="21177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36622">
            <a:off x="2681288" y="231775"/>
            <a:ext cx="2241550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658947">
            <a:off x="5314950" y="195263"/>
            <a:ext cx="2062163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15192" y="148499"/>
            <a:ext cx="804931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Составляем гербарий</a:t>
            </a:r>
            <a:r>
              <a:rPr lang="ru-RU" sz="5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, </a:t>
            </a:r>
            <a:r>
              <a:rPr lang="ru-RU" sz="32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рисуем</a:t>
            </a:r>
            <a:r>
              <a:rPr lang="ru-RU" sz="5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ru-RU" sz="36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газеты</a:t>
            </a:r>
            <a:endParaRPr lang="ru-RU" sz="36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19463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470318">
            <a:off x="6807200" y="1831975"/>
            <a:ext cx="2206625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406022">
            <a:off x="860425" y="2084388"/>
            <a:ext cx="1960563" cy="249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3375" y="3716338"/>
            <a:ext cx="22828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520373">
            <a:off x="2647950" y="2187575"/>
            <a:ext cx="1770063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1" descr="C:\Users\Ольга Алексеевна\Pictures\2018-05-08\IMG_5536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-644363">
            <a:off x="4808538" y="2011363"/>
            <a:ext cx="190817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15000" y="4419600"/>
            <a:ext cx="2970213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242124"/>
            <a:ext cx="5472608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Исследуем, изучаем, экспериментируем:</a:t>
            </a:r>
            <a:r>
              <a:rPr lang="ru-RU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endParaRPr lang="ru-RU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12007" y="1700808"/>
            <a:ext cx="4093197" cy="3070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932040" y="3629"/>
            <a:ext cx="3887991" cy="2916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3235913"/>
            <a:ext cx="3768098" cy="2826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837" y="57398"/>
            <a:ext cx="9036496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309E7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 «Мозговой штурм»</a:t>
            </a:r>
            <a:endParaRPr lang="ru-RU" sz="5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309E7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95525" y="2228850"/>
            <a:ext cx="6399213" cy="4687888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8" name="Picture 4" descr="https://media.istockphoto.com/photos/group-of-diverse-people-brainstorming-in-team-picture-id495209363?k=6&amp;m=495209363&amp;s=612x612&amp;w=0&amp;h=1reGXfrFVlHBRnGeUKBUcE5lNscV9fYpc69sf8T0c54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896" y="907202"/>
            <a:ext cx="2811759" cy="26325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  <p:sp>
        <p:nvSpPr>
          <p:cNvPr id="3" name="Прямоугольник 2"/>
          <p:cNvSpPr/>
          <p:nvPr/>
        </p:nvSpPr>
        <p:spPr>
          <a:xfrm>
            <a:off x="4548269" y="2026549"/>
            <a:ext cx="18934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Идеи</a:t>
            </a:r>
            <a:endParaRPr lang="ru-RU" sz="5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6629" y="5828724"/>
            <a:ext cx="451540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Экспедиция!</a:t>
            </a:r>
            <a:endParaRPr lang="ru-RU" sz="5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9" name="Picture 6" descr="http://cliparting.com/wp-content/uploads/2017/05/Suitcase-clipart-clip-art-of-8-clipartwork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06825" y="2732088"/>
            <a:ext cx="3384550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низ 5"/>
          <p:cNvSpPr/>
          <p:nvPr/>
        </p:nvSpPr>
        <p:spPr>
          <a:xfrm rot="19351536">
            <a:off x="5948363" y="3919538"/>
            <a:ext cx="503237" cy="47307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2430018">
            <a:off x="5100638" y="3702050"/>
            <a:ext cx="504825" cy="4714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1075229">
            <a:off x="6156325" y="3357563"/>
            <a:ext cx="503238" cy="47307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9351536">
            <a:off x="5402263" y="3017838"/>
            <a:ext cx="503237" cy="47148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9351536">
            <a:off x="4376738" y="3284538"/>
            <a:ext cx="504825" cy="471487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9351536">
            <a:off x="5324475" y="4337050"/>
            <a:ext cx="504825" cy="4714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19351536">
            <a:off x="4714875" y="4213225"/>
            <a:ext cx="504825" cy="4714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9351536">
            <a:off x="4241800" y="4260850"/>
            <a:ext cx="504825" cy="471488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88" name="Picture 10" descr="https://cdn2.iconfinder.com/data/icons/e-commerce-hand-drawn-icons/64/ecommerce_52-51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22172">
            <a:off x="857250" y="1449388"/>
            <a:ext cx="1111250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Выгнутая влево стрелка 10"/>
          <p:cNvSpPr/>
          <p:nvPr/>
        </p:nvSpPr>
        <p:spPr>
          <a:xfrm>
            <a:off x="3136900" y="3895725"/>
            <a:ext cx="1012825" cy="1968500"/>
          </a:xfrm>
          <a:prstGeom prst="curvedRightArrow">
            <a:avLst/>
          </a:prstGeom>
          <a:solidFill>
            <a:srgbClr val="4309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9933"/>
              </a:solidFill>
            </a:endParaRPr>
          </a:p>
        </p:txBody>
      </p:sp>
      <p:sp>
        <p:nvSpPr>
          <p:cNvPr id="25" name="Выгнутая влево стрелка 24"/>
          <p:cNvSpPr/>
          <p:nvPr/>
        </p:nvSpPr>
        <p:spPr>
          <a:xfrm flipH="1">
            <a:off x="6764338" y="3868738"/>
            <a:ext cx="854075" cy="1970087"/>
          </a:xfrm>
          <a:prstGeom prst="curvedRightArrow">
            <a:avLst/>
          </a:prstGeom>
          <a:solidFill>
            <a:srgbClr val="4309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9933"/>
              </a:solidFill>
            </a:endParaRPr>
          </a:p>
        </p:txBody>
      </p:sp>
      <p:pic>
        <p:nvPicPr>
          <p:cNvPr id="3091" name="Picture 6" descr="http://trikky.ru/wp-content/blogs.dir/1/files/2016/08/azaza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91375" y="4964113"/>
            <a:ext cx="1584325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8" descr="https://dezinfektsiya-moscow.ru/wp-content/uploads/2018/01/%D0%92%D0%BE%D1%81%D0%BA%D0%BB%D0%B8%D1%86%D0%B0%D1%82%D0%B5%D0%BB%D1%8C%D0%BD%D1%8B%D0%B9-%D0%B7%D0%BD%D0%B0%D0%BA-%D0%B1%D0%B5%D0%B7-%D1%84%D0%BE%D0%BD%D0%B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33538" y="4964113"/>
            <a:ext cx="2163762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look.com.ua/pic/201701/1280x1024/look.com.ua-1932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8900"/>
            <a:ext cx="9144000" cy="722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Содержимое 3" descr="SAM_002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50" y="4446588"/>
            <a:ext cx="3214688" cy="2411412"/>
          </a:xfr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21508" name="Заголовок 1"/>
          <p:cNvSpPr>
            <a:spLocks noGrp="1"/>
          </p:cNvSpPr>
          <p:nvPr>
            <p:ph type="title"/>
          </p:nvPr>
        </p:nvSpPr>
        <p:spPr>
          <a:xfrm>
            <a:off x="11113" y="138113"/>
            <a:ext cx="5784850" cy="3370262"/>
          </a:xfrm>
        </p:spPr>
        <p:txBody>
          <a:bodyPr/>
          <a:lstStyle/>
          <a:p>
            <a:r>
              <a:rPr lang="ru-RU" sz="3200" b="1" i="1" smtClean="0">
                <a:solidFill>
                  <a:srgbClr val="FFFF00"/>
                </a:solidFill>
              </a:rPr>
              <a:t>Мастер - класс «Дудергофские фантазии»</a:t>
            </a:r>
            <a:br>
              <a:rPr lang="ru-RU" sz="3200" b="1" i="1" smtClean="0">
                <a:solidFill>
                  <a:srgbClr val="FFFF00"/>
                </a:solidFill>
              </a:rPr>
            </a:br>
            <a:r>
              <a:rPr lang="ru-RU" sz="2800" b="1" i="1" smtClean="0">
                <a:solidFill>
                  <a:srgbClr val="FFFF00"/>
                </a:solidFill>
              </a:rPr>
              <a:t>Цель:</a:t>
            </a:r>
            <a:br>
              <a:rPr lang="ru-RU" sz="2800" b="1" i="1" smtClean="0">
                <a:solidFill>
                  <a:srgbClr val="FFFF00"/>
                </a:solidFill>
              </a:rPr>
            </a:br>
            <a:r>
              <a:rPr lang="ru-RU" sz="2800" b="1" i="1" smtClean="0">
                <a:solidFill>
                  <a:srgbClr val="FFFF00"/>
                </a:solidFill>
              </a:rPr>
              <a:t>- формировать  интерес к художественному творчеству через совместную деятельность детей и родителей</a:t>
            </a:r>
          </a:p>
        </p:txBody>
      </p:sp>
      <p:pic>
        <p:nvPicPr>
          <p:cNvPr id="21509" name="Содержимое 3" descr="SAM_004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928688"/>
            <a:ext cx="3690937" cy="2768600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2" name="Загнутый угол 21"/>
          <p:cNvSpPr/>
          <p:nvPr/>
        </p:nvSpPr>
        <p:spPr>
          <a:xfrm>
            <a:off x="4500563" y="4286250"/>
            <a:ext cx="4343400" cy="2786063"/>
          </a:xfrm>
          <a:prstGeom prst="foldedCorner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Задачи: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познакомить участников мастер- класса с разными изобразительными техниками  использования растительного материала;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развивать фантазию и творчество;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воспитывать дружеские и доброжелательные отношения между участниками мастер - класса</a:t>
            </a:r>
            <a:endParaRPr lang="ru-RU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11960" y="188640"/>
            <a:ext cx="4625518" cy="34694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1191804">
            <a:off x="3318036" y="3383994"/>
            <a:ext cx="2174074" cy="30290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721248">
            <a:off x="369655" y="448038"/>
            <a:ext cx="3342674" cy="2503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886343" y="4077072"/>
            <a:ext cx="3164366" cy="2203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1278866">
            <a:off x="463855" y="3136860"/>
            <a:ext cx="2508397" cy="3523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38780">
            <a:off x="479425" y="254000"/>
            <a:ext cx="3565525" cy="2674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105752">
            <a:off x="265113" y="2909888"/>
            <a:ext cx="39941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3" descr="C:\Users\Ольга Алексеевна\Desktop\Духовно-нрав. воспитание\ФОТО\12.12. доу 33\IMG_439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65474">
            <a:off x="4983163" y="2387600"/>
            <a:ext cx="3979862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218148" flipH="1">
            <a:off x="4929188" y="336550"/>
            <a:ext cx="3346450" cy="250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79613" y="4291013"/>
            <a:ext cx="3871912" cy="256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Прямоугольник 1"/>
          <p:cNvSpPr/>
          <p:nvPr/>
        </p:nvSpPr>
        <p:spPr>
          <a:xfrm>
            <a:off x="3321462" y="2967335"/>
            <a:ext cx="250106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Лэпбуки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J:\Музей Почвоведения 19.11.2017\IMG_442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528" y="1916832"/>
            <a:ext cx="3028803" cy="4039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9" name="Picture 3" descr="J:\Музей Почвоведения 19.11.2017\IMG_4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5256" y="1772816"/>
            <a:ext cx="5340085" cy="40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30235"/>
            <a:ext cx="8440395" cy="15985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FF0000"/>
                </a:solidFill>
              </a:rPr>
              <a:t>МУЗЕЙ ПОЧВОВЕДЕНИЯ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</a:rPr>
              <a:t>Цель: </a:t>
            </a:r>
            <a:r>
              <a:rPr lang="ru-RU" i="1" dirty="0">
                <a:solidFill>
                  <a:schemeClr val="tx1"/>
                </a:solidFill>
              </a:rPr>
              <a:t>Познакомить детей </a:t>
            </a:r>
            <a:r>
              <a:rPr lang="ru-RU" b="1" i="1" dirty="0">
                <a:solidFill>
                  <a:schemeClr val="tx1"/>
                </a:solidFill>
              </a:rPr>
              <a:t>с </a:t>
            </a:r>
            <a:r>
              <a:rPr lang="ru-RU" i="1" dirty="0">
                <a:solidFill>
                  <a:schemeClr val="tx1"/>
                </a:solidFill>
              </a:rPr>
              <a:t>живым миром почвы, с его чрезвычайным  разнообразием. Почва - сложно </a:t>
            </a:r>
            <a:r>
              <a:rPr lang="ru-RU" i="1" dirty="0">
                <a:solidFill>
                  <a:schemeClr val="tx1"/>
                </a:solidFill>
              </a:rPr>
              <a:t>организованная система живых организмов: корни растений и  дождевые черви,  всевозможные насекомые и их личинки, мыши, кроты, суслики и многие, многие  </a:t>
            </a:r>
            <a:r>
              <a:rPr lang="ru-RU" i="1" dirty="0">
                <a:solidFill>
                  <a:schemeClr val="tx1"/>
                </a:solidFill>
              </a:rPr>
              <a:t>другие</a:t>
            </a:r>
            <a:endParaRPr lang="ru-RU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playcast.ru/uploads/2015/02/27/1235465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9155113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995936" y="5566892"/>
            <a:ext cx="498348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Участники: педагоги – 7 человек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воспитанники- 42 человека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Родители- 30 человек</a:t>
            </a:r>
            <a:endParaRPr lang="ru-RU" sz="2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610" y="404664"/>
            <a:ext cx="9144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4309E7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ЭКОЛОГО – КРАЕВЕДЧЕСКАЯ Экспедиция на Дудергофские высоты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4309E7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788" y="2681830"/>
            <a:ext cx="930248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Цель:</a:t>
            </a:r>
            <a:r>
              <a:rPr lang="ru-RU" sz="36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 </a:t>
            </a:r>
            <a:r>
              <a:rPr lang="ru-RU" sz="24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формирование исследовательского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интереса к изменениям в природе  со сменой времени года</a:t>
            </a:r>
            <a:endParaRPr lang="ru-RU" sz="24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715"/>
            <a:ext cx="549631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Задачи экспедиции:</a:t>
            </a:r>
            <a:endParaRPr lang="ru-RU" sz="4800" b="1" i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6" name="Выноска 1 5"/>
          <p:cNvSpPr/>
          <p:nvPr/>
        </p:nvSpPr>
        <p:spPr>
          <a:xfrm>
            <a:off x="629509" y="739104"/>
            <a:ext cx="3799583" cy="792088"/>
          </a:xfrm>
          <a:prstGeom prst="borderCallout1">
            <a:avLst>
              <a:gd name="adj1" fmla="val 4757"/>
              <a:gd name="adj2" fmla="val 388"/>
              <a:gd name="adj3" fmla="val 79267"/>
              <a:gd name="adj4" fmla="val -1717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i="1" dirty="0">
                <a:ln>
                  <a:solidFill>
                    <a:schemeClr val="tx2"/>
                  </a:solidFill>
                </a:ln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i="1" dirty="0"/>
              <a:t>Формирование навыков экологической, исследовательской деятельности</a:t>
            </a:r>
            <a:endParaRPr lang="ru-RU" dirty="0"/>
          </a:p>
        </p:txBody>
      </p:sp>
      <p:sp>
        <p:nvSpPr>
          <p:cNvPr id="7" name="Выноска 1 6"/>
          <p:cNvSpPr/>
          <p:nvPr/>
        </p:nvSpPr>
        <p:spPr>
          <a:xfrm>
            <a:off x="630238" y="1585913"/>
            <a:ext cx="3816350" cy="912812"/>
          </a:xfrm>
          <a:prstGeom prst="borderCallout1">
            <a:avLst>
              <a:gd name="adj1" fmla="val 2076"/>
              <a:gd name="adj2" fmla="val 379"/>
              <a:gd name="adj3" fmla="val 70582"/>
              <a:gd name="adj4" fmla="val -1727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2. Наблюдение  экологического состояния местности </a:t>
            </a:r>
            <a:r>
              <a:rPr lang="ru-RU" b="1" i="1" dirty="0"/>
              <a:t> в зимний период   на  </a:t>
            </a:r>
            <a:r>
              <a:rPr lang="ru-RU" b="1" i="1" dirty="0"/>
              <a:t>маршруте </a:t>
            </a:r>
            <a:r>
              <a:rPr lang="ru-RU" b="1" i="1" dirty="0"/>
              <a:t>следования</a:t>
            </a:r>
            <a:endParaRPr lang="ru-RU" dirty="0"/>
          </a:p>
        </p:txBody>
      </p:sp>
      <p:sp>
        <p:nvSpPr>
          <p:cNvPr id="8" name="Выноска 1 7"/>
          <p:cNvSpPr/>
          <p:nvPr/>
        </p:nvSpPr>
        <p:spPr>
          <a:xfrm>
            <a:off x="630238" y="2628900"/>
            <a:ext cx="3816350" cy="881063"/>
          </a:xfrm>
          <a:prstGeom prst="borderCallout1">
            <a:avLst>
              <a:gd name="adj1" fmla="val 3358"/>
              <a:gd name="adj2" fmla="val 379"/>
              <a:gd name="adj3" fmla="val 52692"/>
              <a:gd name="adj4" fmla="val -1509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</a:rPr>
              <a:t>3.</a:t>
            </a:r>
            <a:r>
              <a:rPr lang="ru-RU" dirty="0"/>
              <a:t> </a:t>
            </a:r>
            <a:r>
              <a:rPr lang="ru-RU" b="1" i="1" dirty="0"/>
              <a:t>Ознакомление  с особенностями ландшафта</a:t>
            </a:r>
            <a:endParaRPr lang="ru-RU" dirty="0"/>
          </a:p>
        </p:txBody>
      </p:sp>
      <p:sp>
        <p:nvSpPr>
          <p:cNvPr id="9" name="Выноска 1 8"/>
          <p:cNvSpPr/>
          <p:nvPr/>
        </p:nvSpPr>
        <p:spPr>
          <a:xfrm>
            <a:off x="630238" y="3587750"/>
            <a:ext cx="3816350" cy="1081088"/>
          </a:xfrm>
          <a:prstGeom prst="borderCallout1">
            <a:avLst>
              <a:gd name="adj1" fmla="val -491"/>
              <a:gd name="adj2" fmla="val 1468"/>
              <a:gd name="adj3" fmla="val 53497"/>
              <a:gd name="adj4" fmla="val -1510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/>
              <a:t>4.Наблюдение за зимующими птицами. Формирование знаний об изготовлении кормушек для птиц и о заготовке правильного корма</a:t>
            </a:r>
            <a:endParaRPr lang="ru-RU" sz="1600" b="1" i="1" dirty="0"/>
          </a:p>
        </p:txBody>
      </p:sp>
      <p:sp>
        <p:nvSpPr>
          <p:cNvPr id="10" name="Выноска 1 9"/>
          <p:cNvSpPr/>
          <p:nvPr/>
        </p:nvSpPr>
        <p:spPr>
          <a:xfrm>
            <a:off x="679450" y="4776788"/>
            <a:ext cx="3816350" cy="719137"/>
          </a:xfrm>
          <a:prstGeom prst="borderCallout1">
            <a:avLst>
              <a:gd name="adj1" fmla="val 5281"/>
              <a:gd name="adj2" fmla="val -710"/>
              <a:gd name="adj3" fmla="val 37371"/>
              <a:gd name="adj4" fmla="val -1155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5.Освоение  </a:t>
            </a:r>
            <a:r>
              <a:rPr lang="ru-RU" b="1" i="1" dirty="0"/>
              <a:t>навыков  передвижения по возвышенности</a:t>
            </a:r>
            <a:r>
              <a:rPr lang="ru-RU" sz="1200" dirty="0"/>
              <a:t> </a:t>
            </a:r>
            <a:br>
              <a:rPr lang="ru-RU" sz="1200" dirty="0"/>
            </a:br>
            <a:endParaRPr lang="ru-RU" dirty="0"/>
          </a:p>
        </p:txBody>
      </p:sp>
      <p:sp>
        <p:nvSpPr>
          <p:cNvPr id="11" name="Выноска 1 10"/>
          <p:cNvSpPr/>
          <p:nvPr/>
        </p:nvSpPr>
        <p:spPr>
          <a:xfrm>
            <a:off x="647700" y="5635625"/>
            <a:ext cx="3816350" cy="1008063"/>
          </a:xfrm>
          <a:prstGeom prst="borderCallout1">
            <a:avLst>
              <a:gd name="adj1" fmla="val -1453"/>
              <a:gd name="adj2" fmla="val 380"/>
              <a:gd name="adj3" fmla="val 31455"/>
              <a:gd name="adj4" fmla="val -1043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/>
              <a:t>6.</a:t>
            </a:r>
            <a:r>
              <a:rPr lang="ru-RU" b="1" dirty="0"/>
              <a:t> </a:t>
            </a:r>
            <a:r>
              <a:rPr lang="ru-RU" b="1" i="1" dirty="0"/>
              <a:t>Развитие социально-коммуникативных навыков в процессе коллективной деятельности</a:t>
            </a:r>
            <a:br>
              <a:rPr lang="ru-RU" b="1" i="1" dirty="0"/>
            </a:b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26633" name="Picture 2" descr="https://avatanplus.com/files/resources/mid/5a25a6755730016023123a6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7013" y="182563"/>
            <a:ext cx="6264275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https://img-fotki.yandex.ru/get/6714/200418627.118/0_15a420_d7e1672d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3" y="681038"/>
            <a:ext cx="792162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10" descr="https://img-fotki.yandex.ru/get/6714/200418627.118/0_15a420_d7e1672d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63" y="1581150"/>
            <a:ext cx="792162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0" descr="https://img-fotki.yandex.ru/get/6714/200418627.118/0_15a420_d7e1672d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3" y="2498725"/>
            <a:ext cx="792162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0" descr="https://img-fotki.yandex.ru/get/6714/200418627.118/0_15a420_d7e1672d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3395663"/>
            <a:ext cx="79216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0" descr="https://img-fotki.yandex.ru/get/6714/200418627.118/0_15a420_d7e1672d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13" y="4459288"/>
            <a:ext cx="792162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0" descr="https://img-fotki.yandex.ru/get/6714/200418627.118/0_15a420_d7e1672d_ori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5554663"/>
            <a:ext cx="792162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8709" y="703688"/>
            <a:ext cx="4167049" cy="2769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4421" y="3665964"/>
            <a:ext cx="4115623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1050"/>
            <a:ext cx="9144000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-89497" y="0"/>
            <a:ext cx="694826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План проведения экспедиции:</a:t>
            </a:r>
            <a:endParaRPr lang="ru-RU" sz="3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3" name="Загнутый угол 2"/>
          <p:cNvSpPr/>
          <p:nvPr/>
        </p:nvSpPr>
        <p:spPr>
          <a:xfrm>
            <a:off x="3981450" y="4365625"/>
            <a:ext cx="4883150" cy="2492375"/>
          </a:xfrm>
          <a:prstGeom prst="foldedCorner">
            <a:avLst>
              <a:gd name="adj" fmla="val 167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i="1" dirty="0"/>
              <a:t>Сбор участников на ж/с ЛИГОВО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2. Ознакомление с программой экспедиции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3. Ознакомление с маршрутом и временем проведения экспедиции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4. Разъяснение заданий для самостоятельной деятельности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i="1" dirty="0"/>
              <a:t>5. Инструктаж по технике безопасности в пути следования по маршруту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89497" y="3272736"/>
            <a:ext cx="4352296" cy="3608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9337" y="3525094"/>
            <a:ext cx="5029494" cy="3342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437" y="797344"/>
            <a:ext cx="4824536" cy="3206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150489" y="188640"/>
            <a:ext cx="5826108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ru-RU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Знакомство с фауной </a:t>
            </a:r>
            <a:r>
              <a:rPr lang="ru-RU" sz="40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Дудергофских</a:t>
            </a:r>
            <a:r>
              <a:rPr lang="ru-RU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высот</a:t>
            </a:r>
            <a:endParaRPr lang="ru-RU" sz="4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pic>
        <p:nvPicPr>
          <p:cNvPr id="28677" name="Picture 2" descr="http://static2.keep4u.ru/2016/11/19/Ferret-2810a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7488" y="4978400"/>
            <a:ext cx="2563812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http://pngimg.com/uploads/rabbit/rabbit_PNG3785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288" y="4222750"/>
            <a:ext cx="21971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6" descr="http://ramki-photoshop.ru/pticy/ptici2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123825"/>
            <a:ext cx="188595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http://www.playcast.ru/uploads/2017/10/04/23579297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6325" y="1946275"/>
            <a:ext cx="21336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-108520" y="-31367"/>
            <a:ext cx="4752528" cy="315612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8196" name="Picture 4" descr="http://zoozel.ru/gallery/images/1597757_dyatel-na-belom-fone-kartin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67544" y="487465"/>
            <a:ext cx="1440160" cy="20973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/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191766" y="2721140"/>
            <a:ext cx="3952233" cy="2624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031998" y="90855"/>
            <a:ext cx="3960706" cy="2630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63978" y="3431831"/>
            <a:ext cx="3996947" cy="2654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71129" y="4759007"/>
            <a:ext cx="3157055" cy="209899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https://media.istockphoto.com/photos/green-grass-and-sky-xxxl-70-mpx-picture-id157444506?k=6&amp;m=157444506&amp;s=612x612&amp;w=0&amp;h=ymsmIVZWQ6IvOduUN_W1JrQpELhHN4IIbS6d_TIi0aA=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525" y="0"/>
            <a:ext cx="91741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4" descr="https://cdn.pixabay.com/photo/2012/04/24/16/21/rainbow-40317_128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785813"/>
            <a:ext cx="750093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https://cdn.pixabay.com/photo/2012/04/24/16/21/rainbow-40317_1280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" y="3714750"/>
            <a:ext cx="750093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/>
        </p:nvGraphicFramePr>
        <p:xfrm>
          <a:off x="827584" y="620688"/>
          <a:ext cx="7704856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392613" y="142875"/>
            <a:ext cx="1841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000" b="1" i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9" name="Стрелка вправо 8"/>
          <p:cNvSpPr/>
          <p:nvPr/>
        </p:nvSpPr>
        <p:spPr>
          <a:xfrm rot="13818076">
            <a:off x="2498726" y="2282825"/>
            <a:ext cx="977900" cy="27622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8634692">
            <a:off x="2251075" y="4089400"/>
            <a:ext cx="1038225" cy="25717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Стрелка вправо 12"/>
          <p:cNvSpPr/>
          <p:nvPr/>
        </p:nvSpPr>
        <p:spPr>
          <a:xfrm rot="3304066">
            <a:off x="5480050" y="4083051"/>
            <a:ext cx="776287" cy="2143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98183" y="2564904"/>
            <a:ext cx="2245817" cy="1080120"/>
          </a:xfrm>
          <a:prstGeom prst="round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chemeClr val="tx1"/>
                </a:solidFill>
              </a:rPr>
              <a:t>Физическое развитие</a:t>
            </a:r>
            <a:endParaRPr lang="ru-RU" sz="2800" b="1" i="1" dirty="0">
              <a:solidFill>
                <a:schemeClr val="tx1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>
            <a:off x="6178550" y="2997200"/>
            <a:ext cx="719138" cy="144463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211960" y="0"/>
            <a:ext cx="4346933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Актуальность:</a:t>
            </a:r>
          </a:p>
        </p:txBody>
      </p:sp>
      <p:sp>
        <p:nvSpPr>
          <p:cNvPr id="16" name="Стрелка вправо 15"/>
          <p:cNvSpPr/>
          <p:nvPr/>
        </p:nvSpPr>
        <p:spPr>
          <a:xfrm rot="19217959">
            <a:off x="4800600" y="2193925"/>
            <a:ext cx="1250950" cy="3302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7696" y="3673374"/>
            <a:ext cx="4403585" cy="2926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34837" y="332656"/>
            <a:ext cx="4290374" cy="2852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3174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429000"/>
            <a:ext cx="4291013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4463" y="144463"/>
            <a:ext cx="4182069" cy="2780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938" y="4341813"/>
            <a:ext cx="7813675" cy="23764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tx1"/>
                </a:solidFill>
              </a:rPr>
              <a:t>Цель </a:t>
            </a:r>
            <a:r>
              <a:rPr lang="ru-RU" i="1" dirty="0">
                <a:solidFill>
                  <a:schemeClr val="tx1"/>
                </a:solidFill>
              </a:rPr>
              <a:t>- </a:t>
            </a:r>
            <a:r>
              <a:rPr lang="ru-RU" dirty="0">
                <a:solidFill>
                  <a:schemeClr val="tx1"/>
                </a:solidFill>
              </a:rPr>
              <a:t>помочь </a:t>
            </a:r>
            <a:r>
              <a:rPr lang="ru-RU" dirty="0">
                <a:solidFill>
                  <a:schemeClr val="tx1"/>
                </a:solidFill>
              </a:rPr>
              <a:t>зимующим птицам в виде установок кормушек и организации непрерывного подкорма на них.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</a:rPr>
              <a:t>Зима –трудное </a:t>
            </a:r>
            <a:r>
              <a:rPr lang="ru-RU" dirty="0">
                <a:solidFill>
                  <a:schemeClr val="tx1"/>
                </a:solidFill>
              </a:rPr>
              <a:t>время в жизни животных, а особенно для птиц. Наиболее опасны для них дни, когда после оттепелей резко наступают морозы и все деревья, кустарники, строения покрываются  ледяной коркой, из-под которой птахи не в силах добывать себе корм. Каждый из нас может помочь выжить птицам, оставшимся на зимовке</a:t>
            </a:r>
            <a:r>
              <a:rPr lang="ru-RU" dirty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22738" y="104775"/>
            <a:ext cx="4913312" cy="9540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Городская Акция </a:t>
            </a:r>
            <a:r>
              <a:rPr lang="ru-RU" sz="2800" b="1" i="1" dirty="0">
                <a:solidFill>
                  <a:srgbClr val="FF0000"/>
                </a:solidFill>
              </a:rPr>
              <a:t>«Покорми птиц зимой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120281" y="1067690"/>
            <a:ext cx="4916215" cy="32648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22287" cy="27393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25" y="257175"/>
            <a:ext cx="43576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3357563"/>
            <a:ext cx="4151312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663" y="3644900"/>
            <a:ext cx="4589462" cy="306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" descr="J:\Ольга Алексеевна\Покормим птиц\IMG_E85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9400" y="257175"/>
            <a:ext cx="4216400" cy="3162300"/>
          </a:xfrm>
          <a:prstGeom prst="rect">
            <a:avLst/>
          </a:prstGeom>
          <a:noFill/>
          <a:ln w="9525">
            <a:solidFill>
              <a:srgbClr val="FF0000">
                <a:alpha val="43137"/>
              </a:srgb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13649" y="332656"/>
            <a:ext cx="3638417" cy="2616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1218249">
            <a:off x="5900499" y="159264"/>
            <a:ext cx="2727554" cy="3334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sp>
        <p:nvSpPr>
          <p:cNvPr id="2" name="Прямоугольник 1"/>
          <p:cNvSpPr/>
          <p:nvPr/>
        </p:nvSpPr>
        <p:spPr>
          <a:xfrm>
            <a:off x="-48397" y="2968324"/>
            <a:ext cx="760092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Детские плакаты « </a:t>
            </a:r>
            <a:r>
              <a:rPr lang="ru-RU" sz="32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Покормите птиц»</a:t>
            </a:r>
            <a:endParaRPr lang="ru-RU" sz="32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5924106"/>
            <a:ext cx="634827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Игра «Птичий патруль»</a:t>
            </a:r>
            <a:endParaRPr lang="ru-RU" sz="44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738" y="3495675"/>
            <a:ext cx="3240087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3562350"/>
            <a:ext cx="3497263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6" descr="http://ramki-photoshop.ru/pticy/ptici2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52825" y="708025"/>
            <a:ext cx="230028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Багетная рамка 8"/>
          <p:cNvSpPr/>
          <p:nvPr/>
        </p:nvSpPr>
        <p:spPr>
          <a:xfrm>
            <a:off x="0" y="-71438"/>
            <a:ext cx="9144000" cy="5445126"/>
          </a:xfrm>
          <a:prstGeom prst="bevel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9058" y="0"/>
            <a:ext cx="288976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Результат:</a:t>
            </a:r>
            <a:endParaRPr lang="ru-RU" sz="4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769" y="1458933"/>
            <a:ext cx="464347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Активность родителей</a:t>
            </a:r>
            <a:endParaRPr lang="ru-RU" sz="3200" b="1" i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416" y="3248053"/>
            <a:ext cx="729174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i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Создание развивающей среды в группах</a:t>
            </a:r>
            <a:endParaRPr lang="ru-RU" sz="3200" i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769938"/>
            <a:ext cx="8294688" cy="642937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/>
              <a:t>Желание исследовать, познавать, слушать, рассматривать, экспериментировать, задавать вопросы</a:t>
            </a:r>
            <a:endParaRPr lang="ru-RU" sz="2000" b="1" i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0" y="2044700"/>
            <a:ext cx="8820150" cy="1168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/>
              <a:t>Увеличение количества участников экспедиций. Интерес к данной форме организации исследовательской деятельности. Инициатива в подготовке программ экспедиций. Участие в мастер-классах, конкурсах  и в интерактивных </a:t>
            </a:r>
            <a:endParaRPr lang="ru-RU" sz="20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1632" y="207654"/>
            <a:ext cx="3429023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Интерес детей </a:t>
            </a:r>
            <a:endParaRPr lang="ru-RU" sz="3200" b="1" i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58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32225"/>
            <a:ext cx="183515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3100" y="3827463"/>
            <a:ext cx="1455738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4063" y="5316538"/>
            <a:ext cx="1905000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11850" y="3981450"/>
            <a:ext cx="16129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40113" y="3906838"/>
            <a:ext cx="1282700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7000" y="5199063"/>
            <a:ext cx="170815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770438" y="4027488"/>
            <a:ext cx="1100137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8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288088" y="5397500"/>
            <a:ext cx="2763837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9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119563" y="5353050"/>
            <a:ext cx="1998662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0" name="Picture 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524750" y="3214688"/>
            <a:ext cx="152717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2357438" y="5143500"/>
            <a:ext cx="6786562" cy="1143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 flipV="1">
            <a:off x="2286000" y="4071938"/>
            <a:ext cx="6858000" cy="5000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555875" y="2636838"/>
            <a:ext cx="5976938" cy="914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124075" y="1341438"/>
            <a:ext cx="5832475" cy="98583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63713" y="463550"/>
            <a:ext cx="4608512" cy="661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459511" y="4930436"/>
            <a:ext cx="800120" cy="86409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464234"/>
            <a:ext cx="445128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Неформальный диалог 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23728" y="1284493"/>
            <a:ext cx="5668732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комплексное решение задач ФГОС ДО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5776" y="2477763"/>
            <a:ext cx="5762195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Создание творческих инициативных сообществ 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5985" y="3857628"/>
            <a:ext cx="664212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Раскрытие потенциала  семьи 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59511" y="260648"/>
            <a:ext cx="1016145" cy="446449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422112" y="260648"/>
            <a:ext cx="837519" cy="4464496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Знак запрета 10"/>
          <p:cNvSpPr/>
          <p:nvPr/>
        </p:nvSpPr>
        <p:spPr>
          <a:xfrm>
            <a:off x="422275" y="4930775"/>
            <a:ext cx="836613" cy="935038"/>
          </a:xfrm>
          <a:prstGeom prst="noSmoking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357422" y="4725144"/>
            <a:ext cx="6570683" cy="138499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Эффективная форма наблюдения и самостоятельной деятельности в природе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4675" y="6027003"/>
            <a:ext cx="7494801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Спасибо за внимание</a:t>
            </a:r>
          </a:p>
        </p:txBody>
      </p:sp>
      <p:pic>
        <p:nvPicPr>
          <p:cNvPr id="14338" name="Picture 2" descr="http://oopt.spb.ru/wp-content/uploads/2017/08/DSC_98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7207" y="26787"/>
            <a:ext cx="8792235" cy="620885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/>
          </a:extLst>
        </p:spPr>
      </p:pic>
      <p:sp>
        <p:nvSpPr>
          <p:cNvPr id="3" name="Прямоугольник 2"/>
          <p:cNvSpPr/>
          <p:nvPr/>
        </p:nvSpPr>
        <p:spPr>
          <a:xfrm>
            <a:off x="381408" y="2348880"/>
            <a:ext cx="838133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i="1" dirty="0">
                <a:ln w="1905"/>
                <a:solidFill>
                  <a:srgbClr val="1046E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Приглашаем в экспедицию</a:t>
            </a:r>
            <a:endParaRPr lang="ru-RU" sz="5400" b="1" i="1" dirty="0">
              <a:ln w="1905"/>
              <a:solidFill>
                <a:srgbClr val="1046E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71438" y="4330700"/>
            <a:ext cx="5611812" cy="14017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683775" y="4106401"/>
            <a:ext cx="3327335" cy="21710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sp>
        <p:nvSpPr>
          <p:cNvPr id="5" name="Прямоугольник 4"/>
          <p:cNvSpPr/>
          <p:nvPr/>
        </p:nvSpPr>
        <p:spPr>
          <a:xfrm>
            <a:off x="107950" y="2565400"/>
            <a:ext cx="7559675" cy="143986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07950" y="1411288"/>
            <a:ext cx="5327650" cy="1009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0" y="211138"/>
            <a:ext cx="8264525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4309E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Отличия экспедиции от экскурсии и походов :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950" y="1411288"/>
            <a:ext cx="5114925" cy="8318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FF0000"/>
                </a:solidFill>
              </a:rPr>
              <a:t>Экскурсия</a:t>
            </a:r>
            <a:r>
              <a:rPr lang="ru-RU" sz="2400" dirty="0"/>
              <a:t> </a:t>
            </a:r>
            <a:r>
              <a:rPr lang="ru-RU" sz="2400" b="1" i="1" dirty="0"/>
              <a:t>– посещение достопримечательных объектов</a:t>
            </a:r>
            <a:endParaRPr lang="ru-RU" sz="2400" b="1" i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80975" y="2565400"/>
            <a:ext cx="7272338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FF0000"/>
                </a:solidFill>
              </a:rPr>
              <a:t>Поход</a:t>
            </a:r>
            <a:r>
              <a:rPr lang="ru-RU" sz="2400" b="1" i="1" dirty="0"/>
              <a:t>- это путешествие организованной группы  туристов  с использованием активных форм передвижения по определенному маршруту </a:t>
            </a:r>
            <a:endParaRPr lang="ru-RU" sz="24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7950" y="4359275"/>
            <a:ext cx="5519738" cy="12001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/>
              <a:t>По сравнению с экскурсиями и походами экспедиции </a:t>
            </a:r>
            <a:r>
              <a:rPr lang="ru-RU" sz="2400" b="1" i="1" dirty="0"/>
              <a:t> </a:t>
            </a:r>
            <a:r>
              <a:rPr lang="ru-RU" sz="2400" b="1" i="1" dirty="0"/>
              <a:t>имеют  более сложный и многоуровневый характер</a:t>
            </a:r>
            <a:endParaRPr lang="ru-RU" sz="2400" b="1" i="1" dirty="0"/>
          </a:p>
        </p:txBody>
      </p:sp>
      <p:sp>
        <p:nvSpPr>
          <p:cNvPr id="6" name="Выгнутая вверх стрелка 5"/>
          <p:cNvSpPr/>
          <p:nvPr/>
        </p:nvSpPr>
        <p:spPr>
          <a:xfrm>
            <a:off x="4787900" y="981075"/>
            <a:ext cx="985838" cy="430213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309E7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>
            <a:off x="7650163" y="3575050"/>
            <a:ext cx="985837" cy="430213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4309E7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73683" y="811187"/>
            <a:ext cx="2998791" cy="1698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stro-help.ru/_mod_files/ce_images/blog/depositphotos_4673812_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1560" y="260648"/>
            <a:ext cx="8250785" cy="582051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/>
          </a:extLst>
        </p:spPr>
      </p:pic>
      <p:sp>
        <p:nvSpPr>
          <p:cNvPr id="6147" name="Прямоугольник 1"/>
          <p:cNvSpPr>
            <a:spLocks noChangeArrowheads="1"/>
          </p:cNvSpPr>
          <p:nvPr/>
        </p:nvSpPr>
        <p:spPr bwMode="auto">
          <a:xfrm>
            <a:off x="182563" y="1341438"/>
            <a:ext cx="8532812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800" i="1">
                <a:latin typeface="Calibri" pitchFamily="34" charset="0"/>
              </a:rPr>
              <a:t>Эколого-краеведческая экспедиция является эффективным сочетанием образовательного процесса и отдыха. </a:t>
            </a:r>
          </a:p>
          <a:p>
            <a:pPr algn="just"/>
            <a:r>
              <a:rPr lang="ru-RU" sz="2800" i="1">
                <a:latin typeface="Calibri" pitchFamily="34" charset="0"/>
              </a:rPr>
              <a:t>Программа эколого-краеведческой экспедиции включает в себя изучение  экологических  особенностей тех мест, по которым она проходит, оценку культурного ландшафта этой территории в ходе индивидуальной и групповой исследовательской деятельности</a:t>
            </a:r>
          </a:p>
          <a:p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supertopsite.info/images/grass-clipart-clipart-grass-2962_127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2895600"/>
            <a:ext cx="9148763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23528" y="3429000"/>
            <a:ext cx="8676456" cy="882650"/>
          </a:xfrm>
        </p:spPr>
        <p:txBody>
          <a:bodyPr rtlCol="0">
            <a:noAutofit/>
          </a:bodyPr>
          <a:lstStyle/>
          <a:p>
            <a:pPr marL="3200400" lvl="7" indent="0">
              <a:buFont typeface="Arial" pitchFamily="34" charset="0"/>
              <a:buNone/>
              <a:defRPr/>
            </a:pPr>
            <a:r>
              <a:rPr lang="ru-RU" sz="2800" b="1" i="1" dirty="0"/>
              <a:t>это специфическое путешествие, которое проводится </a:t>
            </a:r>
            <a:r>
              <a:rPr lang="ru-RU" sz="2800" b="1" i="1" dirty="0" smtClean="0"/>
              <a:t>с исследовательской целью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i="1" dirty="0" smtClean="0"/>
              <a:t>В </a:t>
            </a:r>
            <a:r>
              <a:rPr lang="ru-RU" sz="2800" b="1" i="1" dirty="0"/>
              <a:t>основе экспедиции лежат слова </a:t>
            </a:r>
            <a:r>
              <a:rPr lang="ru-RU" b="1" i="1" dirty="0">
                <a:solidFill>
                  <a:srgbClr val="FF0000"/>
                </a:solidFill>
              </a:rPr>
              <a:t>«искать» и «открывать» - узнавать что-то </a:t>
            </a:r>
            <a:r>
              <a:rPr lang="ru-RU" b="1" i="1" dirty="0" smtClean="0">
                <a:solidFill>
                  <a:srgbClr val="FF0000"/>
                </a:solidFill>
              </a:rPr>
              <a:t>новое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-19050" y="3787775"/>
            <a:ext cx="3679825" cy="1008063"/>
          </a:xfrm>
        </p:spPr>
        <p:txBody>
          <a:bodyPr rtlCol="0">
            <a:normAutofit/>
          </a:bodyPr>
          <a:lstStyle/>
          <a:p>
            <a:pPr marL="182880" fontAlgn="auto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rgbClr val="1046E0"/>
                </a:solidFill>
              </a:rPr>
              <a:t>Экспедиция-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619672" y="240044"/>
            <a:ext cx="5904656" cy="3322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типовой процесс 5"/>
          <p:cNvSpPr/>
          <p:nvPr/>
        </p:nvSpPr>
        <p:spPr>
          <a:xfrm>
            <a:off x="250807" y="116632"/>
            <a:ext cx="5257297" cy="720080"/>
          </a:xfrm>
          <a:prstGeom prst="flowChartPredefinedProcess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0825" y="14288"/>
            <a:ext cx="8685213" cy="40322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Цели экспедиции: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i="1" dirty="0">
                <a:latin typeface="+mn-lt"/>
                <a:cs typeface="+mn-cs"/>
              </a:rPr>
              <a:t>и</a:t>
            </a:r>
            <a:r>
              <a:rPr lang="ru-RU" sz="2400" b="1" i="1" dirty="0">
                <a:latin typeface="+mn-lt"/>
                <a:cs typeface="+mn-cs"/>
              </a:rPr>
              <a:t>зучение природы родного края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i="1" dirty="0">
                <a:latin typeface="+mn-lt"/>
                <a:cs typeface="+mn-cs"/>
              </a:rPr>
              <a:t>б</a:t>
            </a:r>
            <a:r>
              <a:rPr lang="ru-RU" sz="2400" b="1" i="1" dirty="0">
                <a:latin typeface="+mn-lt"/>
                <a:cs typeface="+mn-cs"/>
              </a:rPr>
              <a:t>олее детальное ознакомление с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+mn-lt"/>
                <a:cs typeface="+mn-cs"/>
              </a:rPr>
              <a:t> представителями флоры и фауны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atin typeface="+mn-lt"/>
                <a:cs typeface="+mn-cs"/>
              </a:rPr>
              <a:t>определенного </a:t>
            </a:r>
            <a:r>
              <a:rPr lang="ru-RU" sz="2400" b="1" i="1" dirty="0">
                <a:latin typeface="+mn-lt"/>
                <a:cs typeface="+mn-cs"/>
              </a:rPr>
              <a:t>региона</a:t>
            </a:r>
            <a:r>
              <a:rPr lang="ru-RU" sz="2400" b="1" i="1" dirty="0">
                <a:latin typeface="+mn-lt"/>
                <a:cs typeface="+mn-cs"/>
              </a:rPr>
              <a:t>: найти </a:t>
            </a:r>
            <a:r>
              <a:rPr lang="ru-RU" sz="2400" b="1" i="1" dirty="0">
                <a:latin typeface="+mn-lt"/>
                <a:cs typeface="+mn-cs"/>
              </a:rPr>
              <a:t>ответы на поставленные вопросы, накопить информацию, научиться наблюдать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2400" b="1" i="1" dirty="0">
                <a:latin typeface="+mn-lt"/>
                <a:cs typeface="+mn-cs"/>
              </a:rPr>
              <a:t>исследования географического характера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ru-RU" sz="2400" b="1" i="1" dirty="0">
              <a:solidFill>
                <a:srgbClr val="4309E7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ru-RU" sz="2400" i="1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61326" y="13887"/>
            <a:ext cx="2859453" cy="2063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81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6963" y="3789363"/>
            <a:ext cx="2998787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44330" y="3212976"/>
            <a:ext cx="6579943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Специальное снаряжение</a:t>
            </a:r>
            <a:endParaRPr lang="ru-RU" sz="44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201" name="Picture 2" descr="https://avatanplus.com/files/resources/original/577a8183070a1155b689e7d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11992">
            <a:off x="4743450" y="3419475"/>
            <a:ext cx="3876675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https://cs6.livemaster.ru/storage/01/ea/a80071ead11e3b40e34ed2a680r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576583">
            <a:off x="3027775" y="4007930"/>
            <a:ext cx="2800415" cy="21171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203" name="Picture 6" descr="http://zezete2.z.e.pic.centerblog.net/e4f8f4b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5650" y="4010025"/>
            <a:ext cx="3008313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4" descr="https://ds04.infourok.ru/uploads/ex/03f8/000b892f-92c1356f/hello_html_10530cb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44950"/>
            <a:ext cx="15335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Фигура, имеющая форму буквы L 12"/>
          <p:cNvSpPr/>
          <p:nvPr/>
        </p:nvSpPr>
        <p:spPr>
          <a:xfrm>
            <a:off x="179388" y="1557338"/>
            <a:ext cx="8766175" cy="2951162"/>
          </a:xfrm>
          <a:prstGeom prst="corner">
            <a:avLst>
              <a:gd name="adj1" fmla="val 12140"/>
              <a:gd name="adj2" fmla="val 11519"/>
            </a:avLst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219" name="Прямоугольник 3"/>
          <p:cNvSpPr>
            <a:spLocks noChangeArrowheads="1"/>
          </p:cNvSpPr>
          <p:nvPr/>
        </p:nvSpPr>
        <p:spPr bwMode="auto">
          <a:xfrm>
            <a:off x="2268538" y="19050"/>
            <a:ext cx="66770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/>
            </a:r>
            <a:br>
              <a:rPr lang="ru-RU" sz="2400">
                <a:latin typeface="Calibri" pitchFamily="34" charset="0"/>
              </a:rPr>
            </a:br>
            <a:endParaRPr lang="ru-RU" sz="240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403"/>
            <a:ext cx="614873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5</a:t>
            </a: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 </a:t>
            </a:r>
            <a:r>
              <a:rPr lang="ru-RU" sz="4800" b="1" i="1" dirty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этапов экспедиции:</a:t>
            </a:r>
            <a:endParaRPr lang="ru-RU" sz="4800" b="1" i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5661" y="1556792"/>
            <a:ext cx="499354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Выбор темы исследования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5661" y="2083469"/>
            <a:ext cx="6619313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Определение  задач и плана работы</a:t>
            </a:r>
            <a:r>
              <a:rPr lang="ru-RU" sz="2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2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6955" y="2606689"/>
            <a:ext cx="7383397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Работа по основному заданию экспедиции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6954" y="3129909"/>
            <a:ext cx="817548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Оценка знаний по выбранной теме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74337" y="3653129"/>
            <a:ext cx="857189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Оформление итогов работы </a:t>
            </a:r>
            <a:endParaRPr lang="ru-RU" sz="2800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226" name="Picture 8" descr="http://clipart-library.com/image_gallery/16758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936625"/>
            <a:ext cx="5521325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6" descr="http://darikarpat.besaba.com/images/trava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652838"/>
            <a:ext cx="8856662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500063" y="0"/>
            <a:ext cx="10287001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000" y="457200"/>
            <a:ext cx="8153400" cy="18923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i="1" dirty="0" smtClean="0">
                <a:solidFill>
                  <a:srgbClr val="0000FF"/>
                </a:solidFill>
                <a:latin typeface="+mn-lt"/>
              </a:rPr>
              <a:t/>
            </a:r>
            <a:br>
              <a:rPr lang="ru-RU" sz="1800" b="1" i="1" dirty="0" smtClean="0">
                <a:solidFill>
                  <a:srgbClr val="0000FF"/>
                </a:solidFill>
                <a:latin typeface="+mn-lt"/>
              </a:rPr>
            </a:br>
            <a:r>
              <a:rPr lang="ru-RU" sz="2000" b="1" i="1" dirty="0" smtClean="0">
                <a:solidFill>
                  <a:srgbClr val="0000FF"/>
                </a:solidFill>
                <a:latin typeface="+mn-lt"/>
              </a:rPr>
              <a:t>Эколого-краеведческая</a:t>
            </a:r>
            <a:r>
              <a:rPr lang="ru-RU" sz="1800" b="1" i="1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ru-RU" sz="2000" b="1" i="1" dirty="0" smtClean="0">
                <a:solidFill>
                  <a:srgbClr val="0000FF"/>
                </a:solidFill>
                <a:latin typeface="+mn-lt"/>
              </a:rPr>
              <a:t> экспедиция на Дудергофские высоты</a:t>
            </a:r>
            <a:br>
              <a:rPr lang="ru-RU" sz="2000" b="1" i="1" dirty="0" smtClean="0">
                <a:solidFill>
                  <a:srgbClr val="0000FF"/>
                </a:solidFill>
                <a:latin typeface="+mn-lt"/>
              </a:rPr>
            </a:br>
            <a:r>
              <a:rPr lang="ru-RU" sz="2000" b="1" i="1" dirty="0" smtClean="0">
                <a:solidFill>
                  <a:srgbClr val="0000FF"/>
                </a:solidFill>
                <a:latin typeface="+mn-lt"/>
              </a:rPr>
              <a:t> обладает уникальной возможностью для ознакомления с особо охраняемыми природными территориями    </a:t>
            </a:r>
            <a:r>
              <a:rPr lang="ru-RU" sz="1800" b="1" i="1" dirty="0" smtClean="0">
                <a:solidFill>
                  <a:srgbClr val="0000FF"/>
                </a:solidFill>
                <a:latin typeface="+mn-lt"/>
              </a:rPr>
              <a:t>                                                                                                                </a:t>
            </a:r>
            <a:r>
              <a:rPr lang="ru-RU" sz="2000" b="1" i="1" dirty="0" smtClean="0">
                <a:solidFill>
                  <a:srgbClr val="FF0000"/>
                </a:solidFill>
                <a:latin typeface="+mn-lt"/>
              </a:rPr>
              <a:t>Цель экспедиции:</a:t>
            </a:r>
            <a:br>
              <a:rPr lang="ru-RU" sz="20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b="1" i="1" dirty="0"/>
              <a:t>Формирование устойчивого исследовательского интереса к изучению родного края, бережного отношения к его историческому, природному и культурному </a:t>
            </a:r>
            <a:r>
              <a:rPr lang="ru-RU" sz="2000" b="1" i="1" dirty="0" smtClean="0"/>
              <a:t>наследию</a:t>
            </a:r>
            <a:r>
              <a:rPr lang="ru-RU" sz="2000" b="1" i="1" dirty="0" smtClean="0">
                <a:solidFill>
                  <a:srgbClr val="FF0000"/>
                </a:solidFill>
                <a:latin typeface="+mn-lt"/>
              </a:rPr>
              <a:t>  </a:t>
            </a:r>
            <a:br>
              <a:rPr lang="ru-RU" sz="2000" b="1" i="1" dirty="0" smtClean="0">
                <a:solidFill>
                  <a:srgbClr val="FF0000"/>
                </a:solidFill>
                <a:latin typeface="+mn-lt"/>
              </a:rPr>
            </a:br>
            <a:r>
              <a:rPr lang="ru-RU" sz="2000" dirty="0" smtClean="0">
                <a:solidFill>
                  <a:srgbClr val="FF0000"/>
                </a:solidFill>
                <a:latin typeface="+mn-lt"/>
              </a:rPr>
              <a:t>    </a:t>
            </a:r>
            <a:r>
              <a:rPr lang="ru-RU" sz="1800" dirty="0" smtClean="0">
                <a:solidFill>
                  <a:srgbClr val="FF0000"/>
                </a:solidFill>
                <a:latin typeface="+mn-lt"/>
              </a:rPr>
              <a:t>                                                                                                                                                                  </a:t>
            </a:r>
            <a:r>
              <a:rPr lang="ru-RU" sz="1800" dirty="0" smtClean="0">
                <a:solidFill>
                  <a:srgbClr val="FF0000"/>
                </a:solidFill>
              </a:rPr>
              <a:t/>
            </a:r>
            <a:br>
              <a:rPr lang="ru-RU" sz="1800" dirty="0" smtClean="0">
                <a:solidFill>
                  <a:srgbClr val="FF0000"/>
                </a:solidFill>
              </a:rPr>
            </a:b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357422" y="3604423"/>
            <a:ext cx="4878874" cy="325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428660" y="2507923"/>
            <a:ext cx="101346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Экспедиция на Дудергофские высоты</a:t>
            </a:r>
            <a:endParaRPr lang="ru-RU" sz="40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381640" y="3188924"/>
            <a:ext cx="507530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Участники: педагоги – 5 человек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воспитанники- 52 человека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Родители- 45 человек</a:t>
            </a:r>
            <a:endParaRPr lang="ru-RU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1330</TotalTime>
  <Words>831</Words>
  <Application>Microsoft Office PowerPoint</Application>
  <PresentationFormat>Экран (4:3)</PresentationFormat>
  <Paragraphs>156</Paragraphs>
  <Slides>36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Calibri</vt:lpstr>
      <vt:lpstr>Arial</vt:lpstr>
      <vt:lpstr>Wingdings</vt:lpstr>
      <vt:lpstr>Тема Office</vt:lpstr>
      <vt:lpstr>Слайд 1</vt:lpstr>
      <vt:lpstr>Слайд 2</vt:lpstr>
      <vt:lpstr>Слайд 3</vt:lpstr>
      <vt:lpstr>Слайд 4</vt:lpstr>
      <vt:lpstr>Слайд 5</vt:lpstr>
      <vt:lpstr>Экспедиция- </vt:lpstr>
      <vt:lpstr>Слайд 7</vt:lpstr>
      <vt:lpstr>Слайд 8</vt:lpstr>
      <vt:lpstr> Эколого-краеведческая  экспедиция на Дудергофские высоты  обладает уникальной возможностью для ознакомления с особо охраняемыми природными территориями                                                                                                                    Цель экспедиции: Формирование устойчивого исследовательского интереса к изучению родного края, бережного отношения к его историческому, природному и культурному наследию                                                                                                                                                                         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Мастер - класс «Дудергофские фантазии» Цель: - формировать  интерес к художественному творчеству через совместную деятельность детей и родителей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1</cp:lastModifiedBy>
  <cp:revision>93</cp:revision>
  <dcterms:created xsi:type="dcterms:W3CDTF">2018-05-05T18:46:45Z</dcterms:created>
  <dcterms:modified xsi:type="dcterms:W3CDTF">2019-06-28T11:03:43Z</dcterms:modified>
</cp:coreProperties>
</file>