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59" r:id="rId4"/>
    <p:sldId id="260" r:id="rId5"/>
    <p:sldId id="262" r:id="rId6"/>
    <p:sldId id="263" r:id="rId7"/>
    <p:sldId id="266" r:id="rId8"/>
    <p:sldId id="269" r:id="rId9"/>
    <p:sldId id="270" r:id="rId10"/>
    <p:sldId id="272" r:id="rId11"/>
    <p:sldId id="273" r:id="rId12"/>
    <p:sldId id="276" r:id="rId13"/>
    <p:sldId id="274" r:id="rId14"/>
    <p:sldId id="275" r:id="rId15"/>
    <p:sldId id="278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08A8"/>
    <a:srgbClr val="0000FF"/>
    <a:srgbClr val="FF9900"/>
    <a:srgbClr val="009900"/>
    <a:srgbClr val="00CC00"/>
    <a:srgbClr val="008E40"/>
    <a:srgbClr val="FFCC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>
        <p:scale>
          <a:sx n="87" d="100"/>
          <a:sy n="87" d="100"/>
        </p:scale>
        <p:origin x="-9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7ED151-3F04-4704-93A8-0A918F349629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5EF3346-C982-4BC5-B231-8EFD601F2831}">
      <dgm:prSet phldrT="[Текст]" custT="1"/>
      <dgm:spPr>
        <a:gradFill flip="none" rotWithShape="0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lin ang="16200000" scaled="1"/>
          <a:tileRect/>
        </a:gra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Взаимосвязь живого организма со средой обитания</a:t>
          </a:r>
          <a:endParaRPr lang="ru-RU" sz="1600" b="1" dirty="0">
            <a:solidFill>
              <a:schemeClr val="tx1"/>
            </a:solidFill>
          </a:endParaRPr>
        </a:p>
      </dgm:t>
    </dgm:pt>
    <dgm:pt modelId="{B3FBAE29-FA96-4CB9-8A6E-FEAA33C54C9F}" type="parTrans" cxnId="{CB6C59E5-2F71-4E7F-9AD6-E35DA86FF4E3}">
      <dgm:prSet/>
      <dgm:spPr/>
      <dgm:t>
        <a:bodyPr/>
        <a:lstStyle/>
        <a:p>
          <a:endParaRPr lang="ru-RU"/>
        </a:p>
      </dgm:t>
    </dgm:pt>
    <dgm:pt modelId="{456AB188-D753-4665-8BB6-14FD6315D952}" type="sibTrans" cxnId="{CB6C59E5-2F71-4E7F-9AD6-E35DA86FF4E3}">
      <dgm:prSet/>
      <dgm:spPr>
        <a:solidFill>
          <a:srgbClr val="009900"/>
        </a:solidFill>
      </dgm:spPr>
      <dgm:t>
        <a:bodyPr/>
        <a:lstStyle/>
        <a:p>
          <a:endParaRPr lang="ru-RU" dirty="0"/>
        </a:p>
      </dgm:t>
    </dgm:pt>
    <dgm:pt modelId="{E09C3D16-6883-4133-B0A4-CE2DE7D150B5}">
      <dgm:prSet phldrT="[Текст]" custT="1"/>
      <dgm:spPr>
        <a:gradFill flip="none" rotWithShape="0">
          <a:gsLst>
            <a:gs pos="0">
              <a:schemeClr val="accent3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</a:rPr>
            <a:t>Водные ресурсы. Их значение для жизни на земле.  </a:t>
          </a:r>
          <a:endParaRPr lang="ru-RU" sz="1400" b="1" i="1" dirty="0">
            <a:solidFill>
              <a:schemeClr val="tx1"/>
            </a:solidFill>
          </a:endParaRPr>
        </a:p>
      </dgm:t>
    </dgm:pt>
    <dgm:pt modelId="{AB246DCE-4528-4ED4-9BAE-31915D66C887}" type="parTrans" cxnId="{35115836-D5A2-4B7A-AB9E-B3D22E5039EE}">
      <dgm:prSet/>
      <dgm:spPr/>
      <dgm:t>
        <a:bodyPr/>
        <a:lstStyle/>
        <a:p>
          <a:endParaRPr lang="ru-RU"/>
        </a:p>
      </dgm:t>
    </dgm:pt>
    <dgm:pt modelId="{5B94C5F7-5535-40D4-8828-D2F295D61E58}" type="sibTrans" cxnId="{35115836-D5A2-4B7A-AB9E-B3D22E5039EE}">
      <dgm:prSet/>
      <dgm:spPr/>
      <dgm:t>
        <a:bodyPr/>
        <a:lstStyle/>
        <a:p>
          <a:endParaRPr lang="ru-RU"/>
        </a:p>
      </dgm:t>
    </dgm:pt>
    <dgm:pt modelId="{8380BFC2-C3B2-405F-8926-D655B39C3DF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</a:rPr>
            <a:t>Формирование умений и навыков природоохранительной деятельности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19A81702-CDE7-43C2-BCF9-BBFEFEEB3242}" type="parTrans" cxnId="{AB629A34-9ED5-4EDD-ABFD-551639460DB2}">
      <dgm:prSet/>
      <dgm:spPr/>
      <dgm:t>
        <a:bodyPr/>
        <a:lstStyle/>
        <a:p>
          <a:endParaRPr lang="ru-RU"/>
        </a:p>
      </dgm:t>
    </dgm:pt>
    <dgm:pt modelId="{72E2B4A0-CC92-4CF4-89FE-5408BC130D62}" type="sibTrans" cxnId="{AB629A34-9ED5-4EDD-ABFD-551639460DB2}">
      <dgm:prSet/>
      <dgm:spPr/>
      <dgm:t>
        <a:bodyPr/>
        <a:lstStyle/>
        <a:p>
          <a:endParaRPr lang="ru-RU"/>
        </a:p>
      </dgm:t>
    </dgm:pt>
    <dgm:pt modelId="{DFF1F3CF-9009-4C94-9143-CB4C734BA6D2}">
      <dgm:prSet phldrT="[Текст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</a:rPr>
            <a:t>Формирование у практических навыков и умений разнообразной деятельности в природе</a:t>
          </a:r>
          <a:r>
            <a:rPr lang="ru-RU" sz="1400" i="1" dirty="0" smtClean="0">
              <a:solidFill>
                <a:schemeClr val="tx1"/>
              </a:solidFill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42C61B32-0943-4CA8-8BA1-848F19E3AAB6}" type="parTrans" cxnId="{FB21E73E-5C1F-4F13-8DD3-896A890CF822}">
      <dgm:prSet/>
      <dgm:spPr/>
      <dgm:t>
        <a:bodyPr/>
        <a:lstStyle/>
        <a:p>
          <a:endParaRPr lang="ru-RU"/>
        </a:p>
      </dgm:t>
    </dgm:pt>
    <dgm:pt modelId="{A6FB80FA-51F7-46A6-9D6B-5E1F429F7442}" type="sibTrans" cxnId="{FB21E73E-5C1F-4F13-8DD3-896A890CF822}">
      <dgm:prSet/>
      <dgm:spPr/>
      <dgm:t>
        <a:bodyPr/>
        <a:lstStyle/>
        <a:p>
          <a:endParaRPr lang="ru-RU"/>
        </a:p>
      </dgm:t>
    </dgm:pt>
    <dgm:pt modelId="{5AEFD14F-C047-4DC8-8AD0-52182E490552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</a:rPr>
            <a:t>Разнообразие флоры и фауны в Северо-Западном регионе России</a:t>
          </a:r>
          <a:endParaRPr lang="ru-RU" sz="1400" b="1" i="1" dirty="0">
            <a:solidFill>
              <a:schemeClr val="tx1"/>
            </a:solidFill>
          </a:endParaRPr>
        </a:p>
      </dgm:t>
    </dgm:pt>
    <dgm:pt modelId="{63DBB148-B2BB-4273-9AF0-15A8ACC1BF27}" type="parTrans" cxnId="{25DB61A9-F39A-4B90-BD5E-76C48CB19BF1}">
      <dgm:prSet/>
      <dgm:spPr/>
      <dgm:t>
        <a:bodyPr/>
        <a:lstStyle/>
        <a:p>
          <a:endParaRPr lang="ru-RU"/>
        </a:p>
      </dgm:t>
    </dgm:pt>
    <dgm:pt modelId="{75EA51D7-9049-470E-A1F1-820AC7AD6477}" type="sibTrans" cxnId="{25DB61A9-F39A-4B90-BD5E-76C48CB19BF1}">
      <dgm:prSet/>
      <dgm:spPr/>
      <dgm:t>
        <a:bodyPr/>
        <a:lstStyle/>
        <a:p>
          <a:endParaRPr lang="ru-RU"/>
        </a:p>
      </dgm:t>
    </dgm:pt>
    <dgm:pt modelId="{5FC8BF02-E8A2-4226-B456-AE5624D2C21B}">
      <dgm:prSet phldrT="[Текст]" custT="1"/>
      <dgm:spPr>
        <a:solidFill>
          <a:schemeClr val="bg1">
            <a:lumMod val="6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</a:rPr>
            <a:t>Формирование умений и навыков природоохранительной деятельности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3899F9E0-EFDF-4254-ABE1-D2DF46DDD1E7}" type="parTrans" cxnId="{FAD78F14-24AC-43A6-9173-F3D416D38EAE}">
      <dgm:prSet/>
      <dgm:spPr/>
      <dgm:t>
        <a:bodyPr/>
        <a:lstStyle/>
        <a:p>
          <a:endParaRPr lang="ru-RU"/>
        </a:p>
      </dgm:t>
    </dgm:pt>
    <dgm:pt modelId="{9C64AC64-03CF-42BA-8411-6D012607F1F1}" type="sibTrans" cxnId="{FAD78F14-24AC-43A6-9173-F3D416D38EAE}">
      <dgm:prSet/>
      <dgm:spPr/>
      <dgm:t>
        <a:bodyPr/>
        <a:lstStyle/>
        <a:p>
          <a:endParaRPr lang="ru-RU"/>
        </a:p>
      </dgm:t>
    </dgm:pt>
    <dgm:pt modelId="{AFDCCBF4-3B41-4CBE-85E8-52EBBA51FB31}" type="pres">
      <dgm:prSet presAssocID="{BC7ED151-3F04-4704-93A8-0A918F3496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96382B-C2B5-42E6-9660-0AC375EA59D4}" type="pres">
      <dgm:prSet presAssocID="{BC7ED151-3F04-4704-93A8-0A918F349629}" presName="cycle" presStyleCnt="0"/>
      <dgm:spPr/>
    </dgm:pt>
    <dgm:pt modelId="{2A1DCFE7-E940-4B9F-8686-77AFD36E3FDA}" type="pres">
      <dgm:prSet presAssocID="{85EF3346-C982-4BC5-B231-8EFD601F2831}" presName="nodeFirstNode" presStyleLbl="node1" presStyleIdx="0" presStyleCnt="6" custScaleX="126011" custRadScaleRad="95871" custRadScaleInc="-5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0F72FA-98CD-4D8F-AC30-8E2AE8FB8951}" type="pres">
      <dgm:prSet presAssocID="{456AB188-D753-4665-8BB6-14FD6315D952}" presName="sibTransFirstNode" presStyleLbl="bgShp" presStyleIdx="0" presStyleCnt="1" custLinFactNeighborX="144" custLinFactNeighborY="5008"/>
      <dgm:spPr/>
      <dgm:t>
        <a:bodyPr/>
        <a:lstStyle/>
        <a:p>
          <a:endParaRPr lang="ru-RU"/>
        </a:p>
      </dgm:t>
    </dgm:pt>
    <dgm:pt modelId="{A3B7348B-BF85-4BAB-B695-83C28AABD936}" type="pres">
      <dgm:prSet presAssocID="{E09C3D16-6883-4133-B0A4-CE2DE7D150B5}" presName="nodeFollowingNodes" presStyleLbl="node1" presStyleIdx="1" presStyleCnt="6" custScaleX="149369" custRadScaleRad="89533" custRadScaleInc="-1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EA86B-58EF-4801-93BC-59FE328B4263}" type="pres">
      <dgm:prSet presAssocID="{8380BFC2-C3B2-405F-8926-D655B39C3DFE}" presName="nodeFollowingNodes" presStyleLbl="node1" presStyleIdx="2" presStyleCnt="6" custScaleX="147306" custScaleY="139251" custRadScaleRad="94103" custRadScaleInc="-355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2A690-0B68-45FD-B89E-7C5DABE04B1B}" type="pres">
      <dgm:prSet presAssocID="{5FC8BF02-E8A2-4226-B456-AE5624D2C21B}" presName="nodeFollowingNodes" presStyleLbl="node1" presStyleIdx="3" presStyleCnt="6" custScaleX="155777" custScaleY="103458" custRadScaleRad="77686" custRadScaleInc="-9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D3B8D-0E9A-481D-90C5-09E81F13244E}" type="pres">
      <dgm:prSet presAssocID="{DFF1F3CF-9009-4C94-9143-CB4C734BA6D2}" presName="nodeFollowingNodes" presStyleLbl="node1" presStyleIdx="4" presStyleCnt="6" custScaleX="163895" custScaleY="120416" custRadScaleRad="90196" custRadScaleInc="35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0C6A7D-25F4-4D53-BADD-4278D8C668D9}" type="pres">
      <dgm:prSet presAssocID="{5AEFD14F-C047-4DC8-8AD0-52182E490552}" presName="nodeFollowingNodes" presStyleLbl="node1" presStyleIdx="5" presStyleCnt="6" custScaleX="150099" custRadScaleRad="94642" custRadScaleInc="-3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21E73E-5C1F-4F13-8DD3-896A890CF822}" srcId="{BC7ED151-3F04-4704-93A8-0A918F349629}" destId="{DFF1F3CF-9009-4C94-9143-CB4C734BA6D2}" srcOrd="4" destOrd="0" parTransId="{42C61B32-0943-4CA8-8BA1-848F19E3AAB6}" sibTransId="{A6FB80FA-51F7-46A6-9D6B-5E1F429F7442}"/>
    <dgm:cxn modelId="{423DE30C-A543-4E57-9543-671A21D5BEFB}" type="presOf" srcId="{BC7ED151-3F04-4704-93A8-0A918F349629}" destId="{AFDCCBF4-3B41-4CBE-85E8-52EBBA51FB31}" srcOrd="0" destOrd="0" presId="urn:microsoft.com/office/officeart/2005/8/layout/cycle3"/>
    <dgm:cxn modelId="{E227B2D0-6836-48D6-B911-F27E4C932F56}" type="presOf" srcId="{DFF1F3CF-9009-4C94-9143-CB4C734BA6D2}" destId="{A82D3B8D-0E9A-481D-90C5-09E81F13244E}" srcOrd="0" destOrd="0" presId="urn:microsoft.com/office/officeart/2005/8/layout/cycle3"/>
    <dgm:cxn modelId="{200CD98A-C030-4608-811A-70DA81889947}" type="presOf" srcId="{5FC8BF02-E8A2-4226-B456-AE5624D2C21B}" destId="{81C2A690-0B68-45FD-B89E-7C5DABE04B1B}" srcOrd="0" destOrd="0" presId="urn:microsoft.com/office/officeart/2005/8/layout/cycle3"/>
    <dgm:cxn modelId="{FAD78F14-24AC-43A6-9173-F3D416D38EAE}" srcId="{BC7ED151-3F04-4704-93A8-0A918F349629}" destId="{5FC8BF02-E8A2-4226-B456-AE5624D2C21B}" srcOrd="3" destOrd="0" parTransId="{3899F9E0-EFDF-4254-ABE1-D2DF46DDD1E7}" sibTransId="{9C64AC64-03CF-42BA-8411-6D012607F1F1}"/>
    <dgm:cxn modelId="{AB629A34-9ED5-4EDD-ABFD-551639460DB2}" srcId="{BC7ED151-3F04-4704-93A8-0A918F349629}" destId="{8380BFC2-C3B2-405F-8926-D655B39C3DFE}" srcOrd="2" destOrd="0" parTransId="{19A81702-CDE7-43C2-BCF9-BBFEFEEB3242}" sibTransId="{72E2B4A0-CC92-4CF4-89FE-5408BC130D62}"/>
    <dgm:cxn modelId="{9CE2E8B5-C993-482F-888F-625A8B4EC9B2}" type="presOf" srcId="{85EF3346-C982-4BC5-B231-8EFD601F2831}" destId="{2A1DCFE7-E940-4B9F-8686-77AFD36E3FDA}" srcOrd="0" destOrd="0" presId="urn:microsoft.com/office/officeart/2005/8/layout/cycle3"/>
    <dgm:cxn modelId="{DB7DC26F-441C-4970-81EC-D2F9F4F91CA8}" type="presOf" srcId="{5AEFD14F-C047-4DC8-8AD0-52182E490552}" destId="{950C6A7D-25F4-4D53-BADD-4278D8C668D9}" srcOrd="0" destOrd="0" presId="urn:microsoft.com/office/officeart/2005/8/layout/cycle3"/>
    <dgm:cxn modelId="{CB6C59E5-2F71-4E7F-9AD6-E35DA86FF4E3}" srcId="{BC7ED151-3F04-4704-93A8-0A918F349629}" destId="{85EF3346-C982-4BC5-B231-8EFD601F2831}" srcOrd="0" destOrd="0" parTransId="{B3FBAE29-FA96-4CB9-8A6E-FEAA33C54C9F}" sibTransId="{456AB188-D753-4665-8BB6-14FD6315D952}"/>
    <dgm:cxn modelId="{4C771ADB-9DD1-497B-B566-B5653D200080}" type="presOf" srcId="{E09C3D16-6883-4133-B0A4-CE2DE7D150B5}" destId="{A3B7348B-BF85-4BAB-B695-83C28AABD936}" srcOrd="0" destOrd="0" presId="urn:microsoft.com/office/officeart/2005/8/layout/cycle3"/>
    <dgm:cxn modelId="{35115836-D5A2-4B7A-AB9E-B3D22E5039EE}" srcId="{BC7ED151-3F04-4704-93A8-0A918F349629}" destId="{E09C3D16-6883-4133-B0A4-CE2DE7D150B5}" srcOrd="1" destOrd="0" parTransId="{AB246DCE-4528-4ED4-9BAE-31915D66C887}" sibTransId="{5B94C5F7-5535-40D4-8828-D2F295D61E58}"/>
    <dgm:cxn modelId="{25DB61A9-F39A-4B90-BD5E-76C48CB19BF1}" srcId="{BC7ED151-3F04-4704-93A8-0A918F349629}" destId="{5AEFD14F-C047-4DC8-8AD0-52182E490552}" srcOrd="5" destOrd="0" parTransId="{63DBB148-B2BB-4273-9AF0-15A8ACC1BF27}" sibTransId="{75EA51D7-9049-470E-A1F1-820AC7AD6477}"/>
    <dgm:cxn modelId="{8F8AEF24-FC49-4FBD-B426-35901A891431}" type="presOf" srcId="{8380BFC2-C3B2-405F-8926-D655B39C3DFE}" destId="{B37EA86B-58EF-4801-93BC-59FE328B4263}" srcOrd="0" destOrd="0" presId="urn:microsoft.com/office/officeart/2005/8/layout/cycle3"/>
    <dgm:cxn modelId="{B6DAA70E-F604-4B46-9A39-8B0EEF963513}" type="presOf" srcId="{456AB188-D753-4665-8BB6-14FD6315D952}" destId="{C80F72FA-98CD-4D8F-AC30-8E2AE8FB8951}" srcOrd="0" destOrd="0" presId="urn:microsoft.com/office/officeart/2005/8/layout/cycle3"/>
    <dgm:cxn modelId="{0B21662C-7989-4FCB-AED7-B0AE781C4AD0}" type="presParOf" srcId="{AFDCCBF4-3B41-4CBE-85E8-52EBBA51FB31}" destId="{8296382B-C2B5-42E6-9660-0AC375EA59D4}" srcOrd="0" destOrd="0" presId="urn:microsoft.com/office/officeart/2005/8/layout/cycle3"/>
    <dgm:cxn modelId="{5617579F-0573-477C-8EA5-12C3119C5501}" type="presParOf" srcId="{8296382B-C2B5-42E6-9660-0AC375EA59D4}" destId="{2A1DCFE7-E940-4B9F-8686-77AFD36E3FDA}" srcOrd="0" destOrd="0" presId="urn:microsoft.com/office/officeart/2005/8/layout/cycle3"/>
    <dgm:cxn modelId="{B5B0E0DE-8263-479A-856A-283ED19D70DB}" type="presParOf" srcId="{8296382B-C2B5-42E6-9660-0AC375EA59D4}" destId="{C80F72FA-98CD-4D8F-AC30-8E2AE8FB8951}" srcOrd="1" destOrd="0" presId="urn:microsoft.com/office/officeart/2005/8/layout/cycle3"/>
    <dgm:cxn modelId="{F92E7784-8FCF-4322-B6C0-59C087330616}" type="presParOf" srcId="{8296382B-C2B5-42E6-9660-0AC375EA59D4}" destId="{A3B7348B-BF85-4BAB-B695-83C28AABD936}" srcOrd="2" destOrd="0" presId="urn:microsoft.com/office/officeart/2005/8/layout/cycle3"/>
    <dgm:cxn modelId="{EB5448EE-48E6-4F0C-A2D4-D433AC0B0AEE}" type="presParOf" srcId="{8296382B-C2B5-42E6-9660-0AC375EA59D4}" destId="{B37EA86B-58EF-4801-93BC-59FE328B4263}" srcOrd="3" destOrd="0" presId="urn:microsoft.com/office/officeart/2005/8/layout/cycle3"/>
    <dgm:cxn modelId="{E2CC4E5D-7709-44F4-96F0-B3FC9816A077}" type="presParOf" srcId="{8296382B-C2B5-42E6-9660-0AC375EA59D4}" destId="{81C2A690-0B68-45FD-B89E-7C5DABE04B1B}" srcOrd="4" destOrd="0" presId="urn:microsoft.com/office/officeart/2005/8/layout/cycle3"/>
    <dgm:cxn modelId="{E4FDE277-5AFF-4816-BB99-78D1B0F2B83A}" type="presParOf" srcId="{8296382B-C2B5-42E6-9660-0AC375EA59D4}" destId="{A82D3B8D-0E9A-481D-90C5-09E81F13244E}" srcOrd="5" destOrd="0" presId="urn:microsoft.com/office/officeart/2005/8/layout/cycle3"/>
    <dgm:cxn modelId="{023B5603-FE8C-4788-9225-589DA3054E24}" type="presParOf" srcId="{8296382B-C2B5-42E6-9660-0AC375EA59D4}" destId="{950C6A7D-25F4-4D53-BADD-4278D8C668D9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D24623-AF5C-4F64-89E9-CBF5BF87818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0C834C-7E7C-4690-B7D3-038E277EEDFB}">
      <dgm:prSet phldrT="[Текст]" custT="1"/>
      <dgm:spPr>
        <a:solidFill>
          <a:schemeClr val="bg1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Биологические экспедиции, походы. Экскурсии в Ботанический сад, Летний сад, парк Петергофа</a:t>
          </a:r>
        </a:p>
        <a:p>
          <a:r>
            <a:rPr lang="ru-RU" sz="1600" b="1" i="1" dirty="0" smtClean="0">
              <a:solidFill>
                <a:srgbClr val="FF0000"/>
              </a:solidFill>
            </a:rPr>
            <a:t>Результат:  </a:t>
          </a:r>
          <a:r>
            <a:rPr lang="ru-RU" sz="1600" b="1" i="1" dirty="0" smtClean="0">
              <a:solidFill>
                <a:schemeClr val="tx1"/>
              </a:solidFill>
            </a:rPr>
            <a:t>гербарии, макеты, картотеки лекарственных растений. Выставки рисунков.  Конкурсы поделок. Фотогазеты. </a:t>
          </a:r>
          <a:endParaRPr lang="ru-RU" sz="1600" b="1" i="1" dirty="0">
            <a:solidFill>
              <a:schemeClr val="tx1"/>
            </a:solidFill>
          </a:endParaRPr>
        </a:p>
      </dgm:t>
    </dgm:pt>
    <dgm:pt modelId="{5464BBB3-14BE-44C2-B564-E020BF5A68A2}" type="parTrans" cxnId="{F4EA0BE0-C665-49F9-B10C-FBBB950278FF}">
      <dgm:prSet/>
      <dgm:spPr/>
      <dgm:t>
        <a:bodyPr/>
        <a:lstStyle/>
        <a:p>
          <a:endParaRPr lang="ru-RU"/>
        </a:p>
      </dgm:t>
    </dgm:pt>
    <dgm:pt modelId="{0EDF9759-A1DF-4CE3-B5F2-5362FC4CB145}" type="sibTrans" cxnId="{F4EA0BE0-C665-49F9-B10C-FBBB950278FF}">
      <dgm:prSet/>
      <dgm:spPr/>
      <dgm:t>
        <a:bodyPr/>
        <a:lstStyle/>
        <a:p>
          <a:endParaRPr lang="ru-RU"/>
        </a:p>
      </dgm:t>
    </dgm:pt>
    <dgm:pt modelId="{19275AF3-C40F-4EA2-ADB2-CFB12DFB8A21}">
      <dgm:prSet phldrT="[Текст]" custT="1"/>
      <dgm:spPr>
        <a:solidFill>
          <a:schemeClr val="bg1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Просмотр видеофильмов, презентаций, изучение энциклопедий. Чтение книг о природе.</a:t>
          </a:r>
        </a:p>
        <a:p>
          <a:r>
            <a:rPr lang="ru-RU" sz="1600" b="1" i="1" dirty="0" smtClean="0">
              <a:solidFill>
                <a:srgbClr val="FF0000"/>
              </a:solidFill>
            </a:rPr>
            <a:t>Результат: проекты, сочинение рассказов , изготовление плакатов, игр, альбомов</a:t>
          </a:r>
          <a:endParaRPr lang="ru-RU" sz="1600" b="1" i="1" dirty="0">
            <a:solidFill>
              <a:srgbClr val="FF0000"/>
            </a:solidFill>
          </a:endParaRPr>
        </a:p>
      </dgm:t>
    </dgm:pt>
    <dgm:pt modelId="{1ED8DCF2-EBD5-4E86-BD5A-16DB6F37CC19}" type="parTrans" cxnId="{E7483D67-29FE-4830-85E8-4A3DFDB2FE9E}">
      <dgm:prSet/>
      <dgm:spPr/>
      <dgm:t>
        <a:bodyPr/>
        <a:lstStyle/>
        <a:p>
          <a:endParaRPr lang="ru-RU"/>
        </a:p>
      </dgm:t>
    </dgm:pt>
    <dgm:pt modelId="{198BA3DB-EC77-487C-B134-C3C8F5F850CD}" type="sibTrans" cxnId="{E7483D67-29FE-4830-85E8-4A3DFDB2FE9E}">
      <dgm:prSet/>
      <dgm:spPr/>
      <dgm:t>
        <a:bodyPr/>
        <a:lstStyle/>
        <a:p>
          <a:endParaRPr lang="ru-RU"/>
        </a:p>
      </dgm:t>
    </dgm:pt>
    <dgm:pt modelId="{7252C9E5-D672-4C65-B857-2B2EB918B5BB}">
      <dgm:prSet phldrT="[Текст]" custT="1"/>
      <dgm:spPr>
        <a:solidFill>
          <a:schemeClr val="bg1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</a:rPr>
            <a:t>Наблюдения в природе</a:t>
          </a:r>
        </a:p>
        <a:p>
          <a:r>
            <a:rPr lang="ru-RU" sz="1800" b="1" i="1" dirty="0" smtClean="0">
              <a:solidFill>
                <a:srgbClr val="FF0000"/>
              </a:solidFill>
            </a:rPr>
            <a:t>Результат: рисунки,   дневники природы. лэпбуки</a:t>
          </a:r>
          <a:endParaRPr lang="ru-RU" sz="1800" b="1" i="1" dirty="0">
            <a:solidFill>
              <a:srgbClr val="FF0000"/>
            </a:solidFill>
          </a:endParaRPr>
        </a:p>
      </dgm:t>
    </dgm:pt>
    <dgm:pt modelId="{7B35448D-1DA7-43E1-A465-EE6485FE2C0D}" type="parTrans" cxnId="{1A1428C3-4DB7-4BF6-9B58-D8D5B29D02AB}">
      <dgm:prSet/>
      <dgm:spPr/>
      <dgm:t>
        <a:bodyPr/>
        <a:lstStyle/>
        <a:p>
          <a:endParaRPr lang="ru-RU"/>
        </a:p>
      </dgm:t>
    </dgm:pt>
    <dgm:pt modelId="{28915E8C-433B-4398-B85D-84D1978082C9}" type="sibTrans" cxnId="{1A1428C3-4DB7-4BF6-9B58-D8D5B29D02AB}">
      <dgm:prSet/>
      <dgm:spPr/>
      <dgm:t>
        <a:bodyPr/>
        <a:lstStyle/>
        <a:p>
          <a:endParaRPr lang="ru-RU"/>
        </a:p>
      </dgm:t>
    </dgm:pt>
    <dgm:pt modelId="{7F8D32C4-D0F5-49E9-B784-7EBF9D4EEDB6}" type="pres">
      <dgm:prSet presAssocID="{00D24623-AF5C-4F64-89E9-CBF5BF87818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1D7BF-5E74-4ACC-87EC-645844D6A2B4}" type="pres">
      <dgm:prSet presAssocID="{830C834C-7E7C-4690-B7D3-038E277EEDFB}" presName="parentLin" presStyleCnt="0"/>
      <dgm:spPr/>
    </dgm:pt>
    <dgm:pt modelId="{6367775A-836C-4391-AE0C-3ABDAF677909}" type="pres">
      <dgm:prSet presAssocID="{830C834C-7E7C-4690-B7D3-038E277EEDF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8B47772-3F19-42AD-B827-3FE86FC8A46E}" type="pres">
      <dgm:prSet presAssocID="{830C834C-7E7C-4690-B7D3-038E277EEDFB}" presName="parentText" presStyleLbl="node1" presStyleIdx="0" presStyleCnt="3" custScaleX="127211" custScaleY="188433" custLinFactNeighborX="-4762" custLinFactNeighborY="107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E60F6-5006-451C-8374-329A9C5ED9FD}" type="pres">
      <dgm:prSet presAssocID="{830C834C-7E7C-4690-B7D3-038E277EEDFB}" presName="negativeSpace" presStyleCnt="0"/>
      <dgm:spPr/>
    </dgm:pt>
    <dgm:pt modelId="{E5700F44-4508-4326-9238-8B0DF87D54A0}" type="pres">
      <dgm:prSet presAssocID="{830C834C-7E7C-4690-B7D3-038E277EEDFB}" presName="childText" presStyleLbl="conFgAcc1" presStyleIdx="0" presStyleCnt="3">
        <dgm:presLayoutVars>
          <dgm:bulletEnabled val="1"/>
        </dgm:presLayoutVars>
      </dgm:prSet>
      <dgm:spPr>
        <a:solidFill>
          <a:srgbClr val="0000FF">
            <a:alpha val="90000"/>
          </a:srgbClr>
        </a:solidFill>
      </dgm:spPr>
    </dgm:pt>
    <dgm:pt modelId="{92652F2A-F12D-4E0C-96E0-395BADFF3DB7}" type="pres">
      <dgm:prSet presAssocID="{0EDF9759-A1DF-4CE3-B5F2-5362FC4CB145}" presName="spaceBetweenRectangles" presStyleCnt="0"/>
      <dgm:spPr/>
    </dgm:pt>
    <dgm:pt modelId="{B7BD15B1-A0C6-4F11-B585-8C047EE619DB}" type="pres">
      <dgm:prSet presAssocID="{19275AF3-C40F-4EA2-ADB2-CFB12DFB8A21}" presName="parentLin" presStyleCnt="0"/>
      <dgm:spPr/>
    </dgm:pt>
    <dgm:pt modelId="{A54B53DF-6922-47F6-8F10-0A06B2153BFF}" type="pres">
      <dgm:prSet presAssocID="{19275AF3-C40F-4EA2-ADB2-CFB12DFB8A2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3D08A73-6B2F-4FA4-96F3-5FE192F6C5EF}" type="pres">
      <dgm:prSet presAssocID="{19275AF3-C40F-4EA2-ADB2-CFB12DFB8A21}" presName="parentText" presStyleLbl="node1" presStyleIdx="1" presStyleCnt="3" custScaleX="127211" custScaleY="1592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CF89C-46BF-4DE5-B915-96F413A01CA4}" type="pres">
      <dgm:prSet presAssocID="{19275AF3-C40F-4EA2-ADB2-CFB12DFB8A21}" presName="negativeSpace" presStyleCnt="0"/>
      <dgm:spPr/>
    </dgm:pt>
    <dgm:pt modelId="{8A02426F-06B5-4E9F-AF20-C246B1E86101}" type="pres">
      <dgm:prSet presAssocID="{19275AF3-C40F-4EA2-ADB2-CFB12DFB8A21}" presName="childText" presStyleLbl="conFgAcc1" presStyleIdx="1" presStyleCnt="3">
        <dgm:presLayoutVars>
          <dgm:bulletEnabled val="1"/>
        </dgm:presLayoutVars>
      </dgm:prSet>
      <dgm:spPr>
        <a:solidFill>
          <a:srgbClr val="0000FF">
            <a:alpha val="90000"/>
          </a:srgbClr>
        </a:solidFill>
      </dgm:spPr>
    </dgm:pt>
    <dgm:pt modelId="{67390D93-39E7-43D7-93CE-8B6A549A67D7}" type="pres">
      <dgm:prSet presAssocID="{198BA3DB-EC77-487C-B134-C3C8F5F850CD}" presName="spaceBetweenRectangles" presStyleCnt="0"/>
      <dgm:spPr/>
    </dgm:pt>
    <dgm:pt modelId="{7112AAD6-8837-4F6F-A17E-DDAB12EFD70C}" type="pres">
      <dgm:prSet presAssocID="{7252C9E5-D672-4C65-B857-2B2EB918B5BB}" presName="parentLin" presStyleCnt="0"/>
      <dgm:spPr/>
    </dgm:pt>
    <dgm:pt modelId="{21B0FCA3-DE06-4E28-A134-0D6891F6C063}" type="pres">
      <dgm:prSet presAssocID="{7252C9E5-D672-4C65-B857-2B2EB918B5BB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7B22B73E-6475-4645-80D9-02996BAD64B3}" type="pres">
      <dgm:prSet presAssocID="{7252C9E5-D672-4C65-B857-2B2EB918B5BB}" presName="parentText" presStyleLbl="node1" presStyleIdx="2" presStyleCnt="3" custScaleX="123809" custScaleY="1257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3B35F-8694-48E2-8994-F0D5C4330F48}" type="pres">
      <dgm:prSet presAssocID="{7252C9E5-D672-4C65-B857-2B2EB918B5BB}" presName="negativeSpace" presStyleCnt="0"/>
      <dgm:spPr/>
    </dgm:pt>
    <dgm:pt modelId="{95E58CDF-74C5-463A-A0F8-3DFC3870730B}" type="pres">
      <dgm:prSet presAssocID="{7252C9E5-D672-4C65-B857-2B2EB918B5BB}" presName="childText" presStyleLbl="conFgAcc1" presStyleIdx="2" presStyleCnt="3">
        <dgm:presLayoutVars>
          <dgm:bulletEnabled val="1"/>
        </dgm:presLayoutVars>
      </dgm:prSet>
      <dgm:spPr>
        <a:solidFill>
          <a:srgbClr val="0000FF">
            <a:alpha val="90000"/>
          </a:srgbClr>
        </a:solidFill>
      </dgm:spPr>
    </dgm:pt>
  </dgm:ptLst>
  <dgm:cxnLst>
    <dgm:cxn modelId="{D0BF54E6-A2D5-4D8D-9255-92603BF85CE5}" type="presOf" srcId="{19275AF3-C40F-4EA2-ADB2-CFB12DFB8A21}" destId="{A54B53DF-6922-47F6-8F10-0A06B2153BFF}" srcOrd="0" destOrd="0" presId="urn:microsoft.com/office/officeart/2005/8/layout/list1"/>
    <dgm:cxn modelId="{CA5DAE3C-35AD-4C93-808B-DCCAC7714133}" type="presOf" srcId="{7252C9E5-D672-4C65-B857-2B2EB918B5BB}" destId="{7B22B73E-6475-4645-80D9-02996BAD64B3}" srcOrd="1" destOrd="0" presId="urn:microsoft.com/office/officeart/2005/8/layout/list1"/>
    <dgm:cxn modelId="{E7483D67-29FE-4830-85E8-4A3DFDB2FE9E}" srcId="{00D24623-AF5C-4F64-89E9-CBF5BF87818C}" destId="{19275AF3-C40F-4EA2-ADB2-CFB12DFB8A21}" srcOrd="1" destOrd="0" parTransId="{1ED8DCF2-EBD5-4E86-BD5A-16DB6F37CC19}" sibTransId="{198BA3DB-EC77-487C-B134-C3C8F5F850CD}"/>
    <dgm:cxn modelId="{37B42BDE-CD6E-4ABC-82D9-E48B507CC79A}" type="presOf" srcId="{830C834C-7E7C-4690-B7D3-038E277EEDFB}" destId="{6367775A-836C-4391-AE0C-3ABDAF677909}" srcOrd="0" destOrd="0" presId="urn:microsoft.com/office/officeart/2005/8/layout/list1"/>
    <dgm:cxn modelId="{02B2A644-F088-404F-A8E8-1CBB873458E5}" type="presOf" srcId="{19275AF3-C40F-4EA2-ADB2-CFB12DFB8A21}" destId="{83D08A73-6B2F-4FA4-96F3-5FE192F6C5EF}" srcOrd="1" destOrd="0" presId="urn:microsoft.com/office/officeart/2005/8/layout/list1"/>
    <dgm:cxn modelId="{73934977-0288-42C5-A14D-7ABD0DDCA465}" type="presOf" srcId="{7252C9E5-D672-4C65-B857-2B2EB918B5BB}" destId="{21B0FCA3-DE06-4E28-A134-0D6891F6C063}" srcOrd="0" destOrd="0" presId="urn:microsoft.com/office/officeart/2005/8/layout/list1"/>
    <dgm:cxn modelId="{58554F5B-58CE-46C5-ABD0-7476D645EB0F}" type="presOf" srcId="{830C834C-7E7C-4690-B7D3-038E277EEDFB}" destId="{58B47772-3F19-42AD-B827-3FE86FC8A46E}" srcOrd="1" destOrd="0" presId="urn:microsoft.com/office/officeart/2005/8/layout/list1"/>
    <dgm:cxn modelId="{1A1428C3-4DB7-4BF6-9B58-D8D5B29D02AB}" srcId="{00D24623-AF5C-4F64-89E9-CBF5BF87818C}" destId="{7252C9E5-D672-4C65-B857-2B2EB918B5BB}" srcOrd="2" destOrd="0" parTransId="{7B35448D-1DA7-43E1-A465-EE6485FE2C0D}" sibTransId="{28915E8C-433B-4398-B85D-84D1978082C9}"/>
    <dgm:cxn modelId="{F4EA0BE0-C665-49F9-B10C-FBBB950278FF}" srcId="{00D24623-AF5C-4F64-89E9-CBF5BF87818C}" destId="{830C834C-7E7C-4690-B7D3-038E277EEDFB}" srcOrd="0" destOrd="0" parTransId="{5464BBB3-14BE-44C2-B564-E020BF5A68A2}" sibTransId="{0EDF9759-A1DF-4CE3-B5F2-5362FC4CB145}"/>
    <dgm:cxn modelId="{04531A4D-43D3-4B6A-AC8F-A8C63CA078BA}" type="presOf" srcId="{00D24623-AF5C-4F64-89E9-CBF5BF87818C}" destId="{7F8D32C4-D0F5-49E9-B784-7EBF9D4EEDB6}" srcOrd="0" destOrd="0" presId="urn:microsoft.com/office/officeart/2005/8/layout/list1"/>
    <dgm:cxn modelId="{F6F52677-99D0-4F5E-8CA3-A285FC80F9D4}" type="presParOf" srcId="{7F8D32C4-D0F5-49E9-B784-7EBF9D4EEDB6}" destId="{4E81D7BF-5E74-4ACC-87EC-645844D6A2B4}" srcOrd="0" destOrd="0" presId="urn:microsoft.com/office/officeart/2005/8/layout/list1"/>
    <dgm:cxn modelId="{BC756149-1B50-4499-BF40-D58B8F51BD42}" type="presParOf" srcId="{4E81D7BF-5E74-4ACC-87EC-645844D6A2B4}" destId="{6367775A-836C-4391-AE0C-3ABDAF677909}" srcOrd="0" destOrd="0" presId="urn:microsoft.com/office/officeart/2005/8/layout/list1"/>
    <dgm:cxn modelId="{27821D05-DCE3-4580-9397-7D0C1F0D4F72}" type="presParOf" srcId="{4E81D7BF-5E74-4ACC-87EC-645844D6A2B4}" destId="{58B47772-3F19-42AD-B827-3FE86FC8A46E}" srcOrd="1" destOrd="0" presId="urn:microsoft.com/office/officeart/2005/8/layout/list1"/>
    <dgm:cxn modelId="{5084F18F-A76F-411B-B335-531AAB505A66}" type="presParOf" srcId="{7F8D32C4-D0F5-49E9-B784-7EBF9D4EEDB6}" destId="{E59E60F6-5006-451C-8374-329A9C5ED9FD}" srcOrd="1" destOrd="0" presId="urn:microsoft.com/office/officeart/2005/8/layout/list1"/>
    <dgm:cxn modelId="{36DD49EE-CFDE-42AC-9952-C0ECCA7617DE}" type="presParOf" srcId="{7F8D32C4-D0F5-49E9-B784-7EBF9D4EEDB6}" destId="{E5700F44-4508-4326-9238-8B0DF87D54A0}" srcOrd="2" destOrd="0" presId="urn:microsoft.com/office/officeart/2005/8/layout/list1"/>
    <dgm:cxn modelId="{26044C68-2AB7-439C-9DBB-76C63082281B}" type="presParOf" srcId="{7F8D32C4-D0F5-49E9-B784-7EBF9D4EEDB6}" destId="{92652F2A-F12D-4E0C-96E0-395BADFF3DB7}" srcOrd="3" destOrd="0" presId="urn:microsoft.com/office/officeart/2005/8/layout/list1"/>
    <dgm:cxn modelId="{37C5ED15-7E74-4753-8191-43655DB77B5A}" type="presParOf" srcId="{7F8D32C4-D0F5-49E9-B784-7EBF9D4EEDB6}" destId="{B7BD15B1-A0C6-4F11-B585-8C047EE619DB}" srcOrd="4" destOrd="0" presId="urn:microsoft.com/office/officeart/2005/8/layout/list1"/>
    <dgm:cxn modelId="{050837B5-BB4D-41EA-B9FE-B9617A551795}" type="presParOf" srcId="{B7BD15B1-A0C6-4F11-B585-8C047EE619DB}" destId="{A54B53DF-6922-47F6-8F10-0A06B2153BFF}" srcOrd="0" destOrd="0" presId="urn:microsoft.com/office/officeart/2005/8/layout/list1"/>
    <dgm:cxn modelId="{4F7D0876-7D39-4AA8-9529-4694B6C69581}" type="presParOf" srcId="{B7BD15B1-A0C6-4F11-B585-8C047EE619DB}" destId="{83D08A73-6B2F-4FA4-96F3-5FE192F6C5EF}" srcOrd="1" destOrd="0" presId="urn:microsoft.com/office/officeart/2005/8/layout/list1"/>
    <dgm:cxn modelId="{86F9800D-E0BD-46BE-AF0A-832276ACE58A}" type="presParOf" srcId="{7F8D32C4-D0F5-49E9-B784-7EBF9D4EEDB6}" destId="{B01CF89C-46BF-4DE5-B915-96F413A01CA4}" srcOrd="5" destOrd="0" presId="urn:microsoft.com/office/officeart/2005/8/layout/list1"/>
    <dgm:cxn modelId="{E1E93363-6223-4431-A517-3EA9AA35FF73}" type="presParOf" srcId="{7F8D32C4-D0F5-49E9-B784-7EBF9D4EEDB6}" destId="{8A02426F-06B5-4E9F-AF20-C246B1E86101}" srcOrd="6" destOrd="0" presId="urn:microsoft.com/office/officeart/2005/8/layout/list1"/>
    <dgm:cxn modelId="{9770D108-058F-45CF-9F40-3219F0CEFA7D}" type="presParOf" srcId="{7F8D32C4-D0F5-49E9-B784-7EBF9D4EEDB6}" destId="{67390D93-39E7-43D7-93CE-8B6A549A67D7}" srcOrd="7" destOrd="0" presId="urn:microsoft.com/office/officeart/2005/8/layout/list1"/>
    <dgm:cxn modelId="{C5D700A7-8255-45AB-960B-A3F1792E95D3}" type="presParOf" srcId="{7F8D32C4-D0F5-49E9-B784-7EBF9D4EEDB6}" destId="{7112AAD6-8837-4F6F-A17E-DDAB12EFD70C}" srcOrd="8" destOrd="0" presId="urn:microsoft.com/office/officeart/2005/8/layout/list1"/>
    <dgm:cxn modelId="{51B7619E-84F5-4B78-9675-6194E46C6257}" type="presParOf" srcId="{7112AAD6-8837-4F6F-A17E-DDAB12EFD70C}" destId="{21B0FCA3-DE06-4E28-A134-0D6891F6C063}" srcOrd="0" destOrd="0" presId="urn:microsoft.com/office/officeart/2005/8/layout/list1"/>
    <dgm:cxn modelId="{DB88EF97-4C42-4467-9119-3F782D43CD64}" type="presParOf" srcId="{7112AAD6-8837-4F6F-A17E-DDAB12EFD70C}" destId="{7B22B73E-6475-4645-80D9-02996BAD64B3}" srcOrd="1" destOrd="0" presId="urn:microsoft.com/office/officeart/2005/8/layout/list1"/>
    <dgm:cxn modelId="{1565555C-F26E-4E31-84BE-84E4EED57287}" type="presParOf" srcId="{7F8D32C4-D0F5-49E9-B784-7EBF9D4EEDB6}" destId="{EA83B35F-8694-48E2-8994-F0D5C4330F48}" srcOrd="9" destOrd="0" presId="urn:microsoft.com/office/officeart/2005/8/layout/list1"/>
    <dgm:cxn modelId="{DDB7714B-3B38-42AD-8A97-99757FC259DB}" type="presParOf" srcId="{7F8D32C4-D0F5-49E9-B784-7EBF9D4EEDB6}" destId="{95E58CDF-74C5-463A-A0F8-3DFC3870730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D24623-AF5C-4F64-89E9-CBF5BF87818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0C834C-7E7C-4690-B7D3-038E277EEDFB}">
      <dgm:prSet phldrT="[Текст]" custT="1"/>
      <dgm:spPr>
        <a:solidFill>
          <a:schemeClr val="bg1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</a:rPr>
            <a:t>Посадка саженцев деревьев, цветов. Уход  за растениями</a:t>
          </a:r>
        </a:p>
        <a:p>
          <a:r>
            <a:rPr lang="ru-RU" sz="1800" b="1" i="1" dirty="0" smtClean="0">
              <a:solidFill>
                <a:srgbClr val="FF0000"/>
              </a:solidFill>
            </a:rPr>
            <a:t>Результат: умение посадить растение и ухаживать за ним</a:t>
          </a:r>
          <a:endParaRPr lang="ru-RU" sz="1800" b="1" i="1" dirty="0">
            <a:solidFill>
              <a:srgbClr val="FF0000"/>
            </a:solidFill>
          </a:endParaRPr>
        </a:p>
      </dgm:t>
    </dgm:pt>
    <dgm:pt modelId="{5464BBB3-14BE-44C2-B564-E020BF5A68A2}" type="parTrans" cxnId="{F4EA0BE0-C665-49F9-B10C-FBBB950278FF}">
      <dgm:prSet/>
      <dgm:spPr/>
      <dgm:t>
        <a:bodyPr/>
        <a:lstStyle/>
        <a:p>
          <a:endParaRPr lang="ru-RU"/>
        </a:p>
      </dgm:t>
    </dgm:pt>
    <dgm:pt modelId="{0EDF9759-A1DF-4CE3-B5F2-5362FC4CB145}" type="sibTrans" cxnId="{F4EA0BE0-C665-49F9-B10C-FBBB950278FF}">
      <dgm:prSet/>
      <dgm:spPr/>
      <dgm:t>
        <a:bodyPr/>
        <a:lstStyle/>
        <a:p>
          <a:endParaRPr lang="ru-RU"/>
        </a:p>
      </dgm:t>
    </dgm:pt>
    <dgm:pt modelId="{19275AF3-C40F-4EA2-ADB2-CFB12DFB8A21}">
      <dgm:prSet phldrT="[Текст]" custT="1"/>
      <dgm:spPr>
        <a:solidFill>
          <a:schemeClr val="bg1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Выращивание рассады для огорода</a:t>
          </a:r>
        </a:p>
        <a:p>
          <a:r>
            <a:rPr lang="ru-RU" sz="2000" b="1" i="1" dirty="0" smtClean="0">
              <a:solidFill>
                <a:srgbClr val="FF0000"/>
              </a:solidFill>
            </a:rPr>
            <a:t>Результат: навыки выращивания рассады овощных культур</a:t>
          </a:r>
          <a:endParaRPr lang="ru-RU" sz="2000" b="1" i="1" dirty="0">
            <a:solidFill>
              <a:srgbClr val="FF0000"/>
            </a:solidFill>
          </a:endParaRPr>
        </a:p>
      </dgm:t>
    </dgm:pt>
    <dgm:pt modelId="{1ED8DCF2-EBD5-4E86-BD5A-16DB6F37CC19}" type="parTrans" cxnId="{E7483D67-29FE-4830-85E8-4A3DFDB2FE9E}">
      <dgm:prSet/>
      <dgm:spPr/>
      <dgm:t>
        <a:bodyPr/>
        <a:lstStyle/>
        <a:p>
          <a:endParaRPr lang="ru-RU"/>
        </a:p>
      </dgm:t>
    </dgm:pt>
    <dgm:pt modelId="{198BA3DB-EC77-487C-B134-C3C8F5F850CD}" type="sibTrans" cxnId="{E7483D67-29FE-4830-85E8-4A3DFDB2FE9E}">
      <dgm:prSet/>
      <dgm:spPr/>
      <dgm:t>
        <a:bodyPr/>
        <a:lstStyle/>
        <a:p>
          <a:endParaRPr lang="ru-RU"/>
        </a:p>
      </dgm:t>
    </dgm:pt>
    <dgm:pt modelId="{7252C9E5-D672-4C65-B857-2B2EB918B5BB}">
      <dgm:prSet phldrT="[Текст]" custT="1"/>
      <dgm:spPr>
        <a:solidFill>
          <a:schemeClr val="bg1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Контроль использования воды.</a:t>
          </a:r>
        </a:p>
        <a:p>
          <a:r>
            <a:rPr lang="ru-RU" sz="2000" b="1" i="1" dirty="0" smtClean="0">
              <a:solidFill>
                <a:srgbClr val="FF0000"/>
              </a:solidFill>
            </a:rPr>
            <a:t>Результат: рациональное использование водды ресурсов</a:t>
          </a:r>
          <a:r>
            <a:rPr lang="ru-RU" sz="2000" b="1" i="1" dirty="0" smtClean="0">
              <a:solidFill>
                <a:schemeClr val="tx1"/>
              </a:solidFill>
            </a:rPr>
            <a:t>  </a:t>
          </a:r>
          <a:endParaRPr lang="ru-RU" sz="2000" b="1" i="1" dirty="0">
            <a:solidFill>
              <a:schemeClr val="tx1"/>
            </a:solidFill>
          </a:endParaRPr>
        </a:p>
      </dgm:t>
    </dgm:pt>
    <dgm:pt modelId="{7B35448D-1DA7-43E1-A465-EE6485FE2C0D}" type="parTrans" cxnId="{1A1428C3-4DB7-4BF6-9B58-D8D5B29D02AB}">
      <dgm:prSet/>
      <dgm:spPr/>
      <dgm:t>
        <a:bodyPr/>
        <a:lstStyle/>
        <a:p>
          <a:endParaRPr lang="ru-RU"/>
        </a:p>
      </dgm:t>
    </dgm:pt>
    <dgm:pt modelId="{28915E8C-433B-4398-B85D-84D1978082C9}" type="sibTrans" cxnId="{1A1428C3-4DB7-4BF6-9B58-D8D5B29D02AB}">
      <dgm:prSet/>
      <dgm:spPr/>
      <dgm:t>
        <a:bodyPr/>
        <a:lstStyle/>
        <a:p>
          <a:endParaRPr lang="ru-RU"/>
        </a:p>
      </dgm:t>
    </dgm:pt>
    <dgm:pt modelId="{7F8D32C4-D0F5-49E9-B784-7EBF9D4EEDB6}" type="pres">
      <dgm:prSet presAssocID="{00D24623-AF5C-4F64-89E9-CBF5BF87818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1D7BF-5E74-4ACC-87EC-645844D6A2B4}" type="pres">
      <dgm:prSet presAssocID="{830C834C-7E7C-4690-B7D3-038E277EEDFB}" presName="parentLin" presStyleCnt="0"/>
      <dgm:spPr/>
    </dgm:pt>
    <dgm:pt modelId="{6367775A-836C-4391-AE0C-3ABDAF677909}" type="pres">
      <dgm:prSet presAssocID="{830C834C-7E7C-4690-B7D3-038E277EEDF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8B47772-3F19-42AD-B827-3FE86FC8A46E}" type="pres">
      <dgm:prSet presAssocID="{830C834C-7E7C-4690-B7D3-038E277EEDFB}" presName="parentText" presStyleLbl="node1" presStyleIdx="0" presStyleCnt="3" custScaleX="127211" custScaleY="752210" custLinFactNeighborX="7632" custLinFactNeighborY="-263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E60F6-5006-451C-8374-329A9C5ED9FD}" type="pres">
      <dgm:prSet presAssocID="{830C834C-7E7C-4690-B7D3-038E277EEDFB}" presName="negativeSpace" presStyleCnt="0"/>
      <dgm:spPr/>
    </dgm:pt>
    <dgm:pt modelId="{E5700F44-4508-4326-9238-8B0DF87D54A0}" type="pres">
      <dgm:prSet presAssocID="{830C834C-7E7C-4690-B7D3-038E277EEDFB}" presName="childText" presStyleLbl="conFgAcc1" presStyleIdx="0" presStyleCnt="3" custScaleY="267258" custLinFactY="-22184" custLinFactNeighborY="-100000">
        <dgm:presLayoutVars>
          <dgm:bulletEnabled val="1"/>
        </dgm:presLayoutVars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rgbClr val="0000FF"/>
        </a:solidFill>
      </dgm:spPr>
      <dgm:t>
        <a:bodyPr/>
        <a:lstStyle/>
        <a:p>
          <a:endParaRPr lang="ru-RU"/>
        </a:p>
      </dgm:t>
    </dgm:pt>
    <dgm:pt modelId="{92652F2A-F12D-4E0C-96E0-395BADFF3DB7}" type="pres">
      <dgm:prSet presAssocID="{0EDF9759-A1DF-4CE3-B5F2-5362FC4CB145}" presName="spaceBetweenRectangles" presStyleCnt="0"/>
      <dgm:spPr/>
    </dgm:pt>
    <dgm:pt modelId="{B7BD15B1-A0C6-4F11-B585-8C047EE619DB}" type="pres">
      <dgm:prSet presAssocID="{19275AF3-C40F-4EA2-ADB2-CFB12DFB8A21}" presName="parentLin" presStyleCnt="0"/>
      <dgm:spPr/>
    </dgm:pt>
    <dgm:pt modelId="{A54B53DF-6922-47F6-8F10-0A06B2153BFF}" type="pres">
      <dgm:prSet presAssocID="{19275AF3-C40F-4EA2-ADB2-CFB12DFB8A2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3D08A73-6B2F-4FA4-96F3-5FE192F6C5EF}" type="pres">
      <dgm:prSet presAssocID="{19275AF3-C40F-4EA2-ADB2-CFB12DFB8A21}" presName="parentText" presStyleLbl="node1" presStyleIdx="1" presStyleCnt="3" custScaleX="127211" custScaleY="531827" custLinFactNeighborX="47513" custLinFactNeighborY="414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CF89C-46BF-4DE5-B915-96F413A01CA4}" type="pres">
      <dgm:prSet presAssocID="{19275AF3-C40F-4EA2-ADB2-CFB12DFB8A21}" presName="negativeSpace" presStyleCnt="0"/>
      <dgm:spPr/>
    </dgm:pt>
    <dgm:pt modelId="{8A02426F-06B5-4E9F-AF20-C246B1E86101}" type="pres">
      <dgm:prSet presAssocID="{19275AF3-C40F-4EA2-ADB2-CFB12DFB8A21}" presName="childText" presStyleLbl="conFgAcc1" presStyleIdx="1" presStyleCnt="3" custScaleY="404949" custLinFactY="-84398" custLinFactNeighborY="-100000">
        <dgm:presLayoutVars>
          <dgm:bulletEnabled val="1"/>
        </dgm:presLayoutVars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rgbClr val="0000FF"/>
        </a:solidFill>
      </dgm:spPr>
      <dgm:t>
        <a:bodyPr/>
        <a:lstStyle/>
        <a:p>
          <a:endParaRPr lang="ru-RU"/>
        </a:p>
      </dgm:t>
    </dgm:pt>
    <dgm:pt modelId="{67390D93-39E7-43D7-93CE-8B6A549A67D7}" type="pres">
      <dgm:prSet presAssocID="{198BA3DB-EC77-487C-B134-C3C8F5F850CD}" presName="spaceBetweenRectangles" presStyleCnt="0"/>
      <dgm:spPr/>
    </dgm:pt>
    <dgm:pt modelId="{7112AAD6-8837-4F6F-A17E-DDAB12EFD70C}" type="pres">
      <dgm:prSet presAssocID="{7252C9E5-D672-4C65-B857-2B2EB918B5BB}" presName="parentLin" presStyleCnt="0"/>
      <dgm:spPr/>
    </dgm:pt>
    <dgm:pt modelId="{21B0FCA3-DE06-4E28-A134-0D6891F6C063}" type="pres">
      <dgm:prSet presAssocID="{7252C9E5-D672-4C65-B857-2B2EB918B5BB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7B22B73E-6475-4645-80D9-02996BAD64B3}" type="pres">
      <dgm:prSet presAssocID="{7252C9E5-D672-4C65-B857-2B2EB918B5BB}" presName="parentText" presStyleLbl="node1" presStyleIdx="2" presStyleCnt="3" custScaleX="127211" custScaleY="516706" custLinFactNeighborX="50685" custLinFactNeighborY="668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3B35F-8694-48E2-8994-F0D5C4330F48}" type="pres">
      <dgm:prSet presAssocID="{7252C9E5-D672-4C65-B857-2B2EB918B5BB}" presName="negativeSpace" presStyleCnt="0"/>
      <dgm:spPr/>
    </dgm:pt>
    <dgm:pt modelId="{95E58CDF-74C5-463A-A0F8-3DFC3870730B}" type="pres">
      <dgm:prSet presAssocID="{7252C9E5-D672-4C65-B857-2B2EB918B5BB}" presName="childText" presStyleLbl="conFgAcc1" presStyleIdx="2" presStyleCnt="3" custScaleY="458286" custLinFactY="-60305" custLinFactNeighborY="-100000">
        <dgm:presLayoutVars>
          <dgm:bulletEnabled val="1"/>
        </dgm:presLayoutVars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rgbClr val="0000FF"/>
        </a:solidFill>
      </dgm:spPr>
      <dgm:t>
        <a:bodyPr/>
        <a:lstStyle/>
        <a:p>
          <a:endParaRPr lang="ru-RU"/>
        </a:p>
      </dgm:t>
    </dgm:pt>
  </dgm:ptLst>
  <dgm:cxnLst>
    <dgm:cxn modelId="{085BFDD1-C39F-4EA2-B2A5-8DA28CB96331}" type="presOf" srcId="{19275AF3-C40F-4EA2-ADB2-CFB12DFB8A21}" destId="{83D08A73-6B2F-4FA4-96F3-5FE192F6C5EF}" srcOrd="1" destOrd="0" presId="urn:microsoft.com/office/officeart/2005/8/layout/list1"/>
    <dgm:cxn modelId="{F4EA0BE0-C665-49F9-B10C-FBBB950278FF}" srcId="{00D24623-AF5C-4F64-89E9-CBF5BF87818C}" destId="{830C834C-7E7C-4690-B7D3-038E277EEDFB}" srcOrd="0" destOrd="0" parTransId="{5464BBB3-14BE-44C2-B564-E020BF5A68A2}" sibTransId="{0EDF9759-A1DF-4CE3-B5F2-5362FC4CB145}"/>
    <dgm:cxn modelId="{E7483D67-29FE-4830-85E8-4A3DFDB2FE9E}" srcId="{00D24623-AF5C-4F64-89E9-CBF5BF87818C}" destId="{19275AF3-C40F-4EA2-ADB2-CFB12DFB8A21}" srcOrd="1" destOrd="0" parTransId="{1ED8DCF2-EBD5-4E86-BD5A-16DB6F37CC19}" sibTransId="{198BA3DB-EC77-487C-B134-C3C8F5F850CD}"/>
    <dgm:cxn modelId="{44D9D651-F870-4E35-80C5-D5D18991BC2A}" type="presOf" srcId="{7252C9E5-D672-4C65-B857-2B2EB918B5BB}" destId="{7B22B73E-6475-4645-80D9-02996BAD64B3}" srcOrd="1" destOrd="0" presId="urn:microsoft.com/office/officeart/2005/8/layout/list1"/>
    <dgm:cxn modelId="{0531B309-C5EE-41D0-AD33-DF4D1CA7073D}" type="presOf" srcId="{7252C9E5-D672-4C65-B857-2B2EB918B5BB}" destId="{21B0FCA3-DE06-4E28-A134-0D6891F6C063}" srcOrd="0" destOrd="0" presId="urn:microsoft.com/office/officeart/2005/8/layout/list1"/>
    <dgm:cxn modelId="{6326F8AE-4D82-44E4-AA53-3322A8BF66DA}" type="presOf" srcId="{830C834C-7E7C-4690-B7D3-038E277EEDFB}" destId="{58B47772-3F19-42AD-B827-3FE86FC8A46E}" srcOrd="1" destOrd="0" presId="urn:microsoft.com/office/officeart/2005/8/layout/list1"/>
    <dgm:cxn modelId="{1A1428C3-4DB7-4BF6-9B58-D8D5B29D02AB}" srcId="{00D24623-AF5C-4F64-89E9-CBF5BF87818C}" destId="{7252C9E5-D672-4C65-B857-2B2EB918B5BB}" srcOrd="2" destOrd="0" parTransId="{7B35448D-1DA7-43E1-A465-EE6485FE2C0D}" sibTransId="{28915E8C-433B-4398-B85D-84D1978082C9}"/>
    <dgm:cxn modelId="{BEC64C8F-6483-4C08-83A0-6CE805A9C19A}" type="presOf" srcId="{830C834C-7E7C-4690-B7D3-038E277EEDFB}" destId="{6367775A-836C-4391-AE0C-3ABDAF677909}" srcOrd="0" destOrd="0" presId="urn:microsoft.com/office/officeart/2005/8/layout/list1"/>
    <dgm:cxn modelId="{2CA6DF2B-96B4-4A68-AB9F-749F1D599C80}" type="presOf" srcId="{00D24623-AF5C-4F64-89E9-CBF5BF87818C}" destId="{7F8D32C4-D0F5-49E9-B784-7EBF9D4EEDB6}" srcOrd="0" destOrd="0" presId="urn:microsoft.com/office/officeart/2005/8/layout/list1"/>
    <dgm:cxn modelId="{2B718294-3D3E-4A48-9534-1F329C134F03}" type="presOf" srcId="{19275AF3-C40F-4EA2-ADB2-CFB12DFB8A21}" destId="{A54B53DF-6922-47F6-8F10-0A06B2153BFF}" srcOrd="0" destOrd="0" presId="urn:microsoft.com/office/officeart/2005/8/layout/list1"/>
    <dgm:cxn modelId="{B01AE857-A24C-435A-91D0-56E5FA97C3A0}" type="presParOf" srcId="{7F8D32C4-D0F5-49E9-B784-7EBF9D4EEDB6}" destId="{4E81D7BF-5E74-4ACC-87EC-645844D6A2B4}" srcOrd="0" destOrd="0" presId="urn:microsoft.com/office/officeart/2005/8/layout/list1"/>
    <dgm:cxn modelId="{9E80A084-341E-474C-8576-4A54C49BBE04}" type="presParOf" srcId="{4E81D7BF-5E74-4ACC-87EC-645844D6A2B4}" destId="{6367775A-836C-4391-AE0C-3ABDAF677909}" srcOrd="0" destOrd="0" presId="urn:microsoft.com/office/officeart/2005/8/layout/list1"/>
    <dgm:cxn modelId="{30FB67C4-6A60-4D61-888F-678555852FE8}" type="presParOf" srcId="{4E81D7BF-5E74-4ACC-87EC-645844D6A2B4}" destId="{58B47772-3F19-42AD-B827-3FE86FC8A46E}" srcOrd="1" destOrd="0" presId="urn:microsoft.com/office/officeart/2005/8/layout/list1"/>
    <dgm:cxn modelId="{FC39BA5D-B760-4B4E-9415-445687DDF5B4}" type="presParOf" srcId="{7F8D32C4-D0F5-49E9-B784-7EBF9D4EEDB6}" destId="{E59E60F6-5006-451C-8374-329A9C5ED9FD}" srcOrd="1" destOrd="0" presId="urn:microsoft.com/office/officeart/2005/8/layout/list1"/>
    <dgm:cxn modelId="{AB1CB93A-B326-44DB-85AA-2F4CAE477FE6}" type="presParOf" srcId="{7F8D32C4-D0F5-49E9-B784-7EBF9D4EEDB6}" destId="{E5700F44-4508-4326-9238-8B0DF87D54A0}" srcOrd="2" destOrd="0" presId="urn:microsoft.com/office/officeart/2005/8/layout/list1"/>
    <dgm:cxn modelId="{456AED8A-D43D-493C-82A6-4D7FE5920525}" type="presParOf" srcId="{7F8D32C4-D0F5-49E9-B784-7EBF9D4EEDB6}" destId="{92652F2A-F12D-4E0C-96E0-395BADFF3DB7}" srcOrd="3" destOrd="0" presId="urn:microsoft.com/office/officeart/2005/8/layout/list1"/>
    <dgm:cxn modelId="{6DE156DC-A6F2-490D-B9DE-D6A1C9E15DB5}" type="presParOf" srcId="{7F8D32C4-D0F5-49E9-B784-7EBF9D4EEDB6}" destId="{B7BD15B1-A0C6-4F11-B585-8C047EE619DB}" srcOrd="4" destOrd="0" presId="urn:microsoft.com/office/officeart/2005/8/layout/list1"/>
    <dgm:cxn modelId="{0736A5C4-66EF-4FC1-A70D-74E79BC77393}" type="presParOf" srcId="{B7BD15B1-A0C6-4F11-B585-8C047EE619DB}" destId="{A54B53DF-6922-47F6-8F10-0A06B2153BFF}" srcOrd="0" destOrd="0" presId="urn:microsoft.com/office/officeart/2005/8/layout/list1"/>
    <dgm:cxn modelId="{A290D050-1221-44FD-90DA-B5E6593785AB}" type="presParOf" srcId="{B7BD15B1-A0C6-4F11-B585-8C047EE619DB}" destId="{83D08A73-6B2F-4FA4-96F3-5FE192F6C5EF}" srcOrd="1" destOrd="0" presId="urn:microsoft.com/office/officeart/2005/8/layout/list1"/>
    <dgm:cxn modelId="{FAFA96EF-F279-49BA-A8D1-B328312F2851}" type="presParOf" srcId="{7F8D32C4-D0F5-49E9-B784-7EBF9D4EEDB6}" destId="{B01CF89C-46BF-4DE5-B915-96F413A01CA4}" srcOrd="5" destOrd="0" presId="urn:microsoft.com/office/officeart/2005/8/layout/list1"/>
    <dgm:cxn modelId="{0EE1096E-F5A8-45E6-9DBC-B419F0C649DF}" type="presParOf" srcId="{7F8D32C4-D0F5-49E9-B784-7EBF9D4EEDB6}" destId="{8A02426F-06B5-4E9F-AF20-C246B1E86101}" srcOrd="6" destOrd="0" presId="urn:microsoft.com/office/officeart/2005/8/layout/list1"/>
    <dgm:cxn modelId="{1D09D513-5E95-4693-A006-3455BD2CC510}" type="presParOf" srcId="{7F8D32C4-D0F5-49E9-B784-7EBF9D4EEDB6}" destId="{67390D93-39E7-43D7-93CE-8B6A549A67D7}" srcOrd="7" destOrd="0" presId="urn:microsoft.com/office/officeart/2005/8/layout/list1"/>
    <dgm:cxn modelId="{B3248E60-DBA4-4E01-B0FC-7A8D4B537994}" type="presParOf" srcId="{7F8D32C4-D0F5-49E9-B784-7EBF9D4EEDB6}" destId="{7112AAD6-8837-4F6F-A17E-DDAB12EFD70C}" srcOrd="8" destOrd="0" presId="urn:microsoft.com/office/officeart/2005/8/layout/list1"/>
    <dgm:cxn modelId="{D6CFD3CB-4307-46DE-BDE2-4D73EDF29080}" type="presParOf" srcId="{7112AAD6-8837-4F6F-A17E-DDAB12EFD70C}" destId="{21B0FCA3-DE06-4E28-A134-0D6891F6C063}" srcOrd="0" destOrd="0" presId="urn:microsoft.com/office/officeart/2005/8/layout/list1"/>
    <dgm:cxn modelId="{166F4F71-1F91-4F9A-AB41-6CFC38B2B332}" type="presParOf" srcId="{7112AAD6-8837-4F6F-A17E-DDAB12EFD70C}" destId="{7B22B73E-6475-4645-80D9-02996BAD64B3}" srcOrd="1" destOrd="0" presId="urn:microsoft.com/office/officeart/2005/8/layout/list1"/>
    <dgm:cxn modelId="{B0ADC202-2A1E-45DE-8BFD-9F152BB7B7CD}" type="presParOf" srcId="{7F8D32C4-D0F5-49E9-B784-7EBF9D4EEDB6}" destId="{EA83B35F-8694-48E2-8994-F0D5C4330F48}" srcOrd="9" destOrd="0" presId="urn:microsoft.com/office/officeart/2005/8/layout/list1"/>
    <dgm:cxn modelId="{99F52061-C01C-4A5E-B8E4-78F6AF8CD097}" type="presParOf" srcId="{7F8D32C4-D0F5-49E9-B784-7EBF9D4EEDB6}" destId="{95E58CDF-74C5-463A-A0F8-3DFC3870730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F72FA-98CD-4D8F-AC30-8E2AE8FB8951}">
      <dsp:nvSpPr>
        <dsp:cNvPr id="0" name=""/>
        <dsp:cNvSpPr/>
      </dsp:nvSpPr>
      <dsp:spPr>
        <a:xfrm>
          <a:off x="1098383" y="172122"/>
          <a:ext cx="4494552" cy="4494552"/>
        </a:xfrm>
        <a:prstGeom prst="circularArrow">
          <a:avLst>
            <a:gd name="adj1" fmla="val 5274"/>
            <a:gd name="adj2" fmla="val 312630"/>
            <a:gd name="adj3" fmla="val 13787359"/>
            <a:gd name="adj4" fmla="val 17389992"/>
            <a:gd name="adj5" fmla="val 5477"/>
          </a:avLst>
        </a:prstGeom>
        <a:solidFill>
          <a:srgbClr val="00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DCFE7-E940-4B9F-8686-77AFD36E3FDA}">
      <dsp:nvSpPr>
        <dsp:cNvPr id="0" name=""/>
        <dsp:cNvSpPr/>
      </dsp:nvSpPr>
      <dsp:spPr>
        <a:xfrm>
          <a:off x="2277323" y="71443"/>
          <a:ext cx="2123727" cy="842675"/>
        </a:xfrm>
        <a:prstGeom prst="roundRect">
          <a:avLst/>
        </a:prstGeom>
        <a:gradFill flip="none" rotWithShape="0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Взаимосвязь живого организма со средой обитания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318459" y="112579"/>
        <a:ext cx="2041455" cy="760403"/>
      </dsp:txXfrm>
    </dsp:sp>
    <dsp:sp modelId="{A3B7348B-BF85-4BAB-B695-83C28AABD936}">
      <dsp:nvSpPr>
        <dsp:cNvPr id="0" name=""/>
        <dsp:cNvSpPr/>
      </dsp:nvSpPr>
      <dsp:spPr>
        <a:xfrm>
          <a:off x="3563210" y="983237"/>
          <a:ext cx="2517391" cy="842675"/>
        </a:xfrm>
        <a:prstGeom prst="roundRect">
          <a:avLst/>
        </a:prstGeom>
        <a:gradFill flip="none" rotWithShape="0">
          <a:gsLst>
            <a:gs pos="0">
              <a:schemeClr val="accent3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</a:rPr>
            <a:t>Водные ресурсы. Их значение для жизни на земле.  </a:t>
          </a:r>
          <a:endParaRPr lang="ru-RU" sz="1400" b="1" i="1" kern="1200" dirty="0">
            <a:solidFill>
              <a:schemeClr val="tx1"/>
            </a:solidFill>
          </a:endParaRPr>
        </a:p>
      </dsp:txBody>
      <dsp:txXfrm>
        <a:off x="3604346" y="1024373"/>
        <a:ext cx="2435119" cy="760403"/>
      </dsp:txXfrm>
    </dsp:sp>
    <dsp:sp modelId="{B37EA86B-58EF-4801-93BC-59FE328B4263}">
      <dsp:nvSpPr>
        <dsp:cNvPr id="0" name=""/>
        <dsp:cNvSpPr/>
      </dsp:nvSpPr>
      <dsp:spPr>
        <a:xfrm>
          <a:off x="3857651" y="2000264"/>
          <a:ext cx="2482622" cy="117343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</a:rPr>
            <a:t>Формирование умений и навыков природоохранительной деятельности</a:t>
          </a:r>
          <a:r>
            <a:rPr lang="ru-RU" sz="1400" kern="1200" dirty="0" smtClean="0">
              <a:solidFill>
                <a:schemeClr val="tx1"/>
              </a:solidFill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914933" y="2057546"/>
        <a:ext cx="2368058" cy="1058869"/>
      </dsp:txXfrm>
    </dsp:sp>
    <dsp:sp modelId="{81C2A690-0B68-45FD-B89E-7C5DABE04B1B}">
      <dsp:nvSpPr>
        <dsp:cNvPr id="0" name=""/>
        <dsp:cNvSpPr/>
      </dsp:nvSpPr>
      <dsp:spPr>
        <a:xfrm>
          <a:off x="2223707" y="3214716"/>
          <a:ext cx="2625388" cy="871815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</a:rPr>
            <a:t>Формирование умений и навыков природоохранительной деятельности</a:t>
          </a:r>
          <a:r>
            <a:rPr lang="ru-RU" sz="1400" kern="1200" dirty="0" smtClean="0">
              <a:solidFill>
                <a:schemeClr val="tx1"/>
              </a:solidFill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266266" y="3257275"/>
        <a:ext cx="2540270" cy="786697"/>
      </dsp:txXfrm>
    </dsp:sp>
    <dsp:sp modelId="{A82D3B8D-0E9A-481D-90C5-09E81F13244E}">
      <dsp:nvSpPr>
        <dsp:cNvPr id="0" name=""/>
        <dsp:cNvSpPr/>
      </dsp:nvSpPr>
      <dsp:spPr>
        <a:xfrm>
          <a:off x="428634" y="2071693"/>
          <a:ext cx="2762205" cy="1014716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</a:rPr>
            <a:t>Формирование у практических навыков и умений разнообразной деятельности в природе</a:t>
          </a:r>
          <a:r>
            <a:rPr lang="ru-RU" sz="1400" i="1" kern="1200" dirty="0" smtClean="0">
              <a:solidFill>
                <a:schemeClr val="tx1"/>
              </a:solidFill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78168" y="2121227"/>
        <a:ext cx="2663137" cy="915648"/>
      </dsp:txXfrm>
    </dsp:sp>
    <dsp:sp modelId="{950C6A7D-25F4-4D53-BADD-4278D8C668D9}">
      <dsp:nvSpPr>
        <dsp:cNvPr id="0" name=""/>
        <dsp:cNvSpPr/>
      </dsp:nvSpPr>
      <dsp:spPr>
        <a:xfrm>
          <a:off x="634247" y="1000131"/>
          <a:ext cx="2529694" cy="8426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</a:rPr>
            <a:t>Разнообразие флоры и фауны в Северо-Западном регионе России</a:t>
          </a:r>
          <a:endParaRPr lang="ru-RU" sz="1400" b="1" i="1" kern="1200" dirty="0">
            <a:solidFill>
              <a:schemeClr val="tx1"/>
            </a:solidFill>
          </a:endParaRPr>
        </a:p>
      </dsp:txBody>
      <dsp:txXfrm>
        <a:off x="675383" y="1041267"/>
        <a:ext cx="2447422" cy="7604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00F44-4508-4326-9238-8B0DF87D54A0}">
      <dsp:nvSpPr>
        <dsp:cNvPr id="0" name=""/>
        <dsp:cNvSpPr/>
      </dsp:nvSpPr>
      <dsp:spPr>
        <a:xfrm>
          <a:off x="0" y="887752"/>
          <a:ext cx="6000792" cy="504000"/>
        </a:xfrm>
        <a:prstGeom prst="rect">
          <a:avLst/>
        </a:prstGeom>
        <a:solidFill>
          <a:srgbClr val="0000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47772-3F19-42AD-B827-3FE86FC8A46E}">
      <dsp:nvSpPr>
        <dsp:cNvPr id="0" name=""/>
        <dsp:cNvSpPr/>
      </dsp:nvSpPr>
      <dsp:spPr>
        <a:xfrm>
          <a:off x="285751" y="134065"/>
          <a:ext cx="5343567" cy="111250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71" tIns="0" rIns="1587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Биологические экспедиции, походы. Экскурсии в Ботанический сад, Летний сад, парк Петергофа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FF0000"/>
              </a:solidFill>
            </a:rPr>
            <a:t>Результат:  </a:t>
          </a:r>
          <a:r>
            <a:rPr lang="ru-RU" sz="1600" b="1" i="1" kern="1200" dirty="0" smtClean="0">
              <a:solidFill>
                <a:schemeClr val="tx1"/>
              </a:solidFill>
            </a:rPr>
            <a:t>гербарии, макеты, картотеки лекарственных растений. Выставки рисунков.  Конкурсы поделок. Фотогазеты. </a:t>
          </a:r>
          <a:endParaRPr lang="ru-RU" sz="1600" b="1" i="1" kern="1200" dirty="0">
            <a:solidFill>
              <a:schemeClr val="tx1"/>
            </a:solidFill>
          </a:endParaRPr>
        </a:p>
      </dsp:txBody>
      <dsp:txXfrm>
        <a:off x="340059" y="188373"/>
        <a:ext cx="5234951" cy="1003892"/>
      </dsp:txXfrm>
    </dsp:sp>
    <dsp:sp modelId="{8A02426F-06B5-4E9F-AF20-C246B1E86101}">
      <dsp:nvSpPr>
        <dsp:cNvPr id="0" name=""/>
        <dsp:cNvSpPr/>
      </dsp:nvSpPr>
      <dsp:spPr>
        <a:xfrm>
          <a:off x="0" y="2144534"/>
          <a:ext cx="6000792" cy="504000"/>
        </a:xfrm>
        <a:prstGeom prst="rect">
          <a:avLst/>
        </a:prstGeom>
        <a:solidFill>
          <a:srgbClr val="0000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08A73-6B2F-4FA4-96F3-5FE192F6C5EF}">
      <dsp:nvSpPr>
        <dsp:cNvPr id="0" name=""/>
        <dsp:cNvSpPr/>
      </dsp:nvSpPr>
      <dsp:spPr>
        <a:xfrm>
          <a:off x="300039" y="1499752"/>
          <a:ext cx="5343567" cy="939981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71" tIns="0" rIns="1587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Просмотр видеофильмов, презентаций, изучение энциклопедий. Чтение книг о природе.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FF0000"/>
              </a:solidFill>
            </a:rPr>
            <a:t>Результат: проекты, сочинение рассказов , изготовление плакатов, игр, альбомов</a:t>
          </a:r>
          <a:endParaRPr lang="ru-RU" sz="1600" b="1" i="1" kern="1200" dirty="0">
            <a:solidFill>
              <a:srgbClr val="FF0000"/>
            </a:solidFill>
          </a:endParaRPr>
        </a:p>
      </dsp:txBody>
      <dsp:txXfrm>
        <a:off x="345925" y="1545638"/>
        <a:ext cx="5251795" cy="848209"/>
      </dsp:txXfrm>
    </dsp:sp>
    <dsp:sp modelId="{95E58CDF-74C5-463A-A0F8-3DFC3870730B}">
      <dsp:nvSpPr>
        <dsp:cNvPr id="0" name=""/>
        <dsp:cNvSpPr/>
      </dsp:nvSpPr>
      <dsp:spPr>
        <a:xfrm>
          <a:off x="0" y="3203803"/>
          <a:ext cx="6000792" cy="504000"/>
        </a:xfrm>
        <a:prstGeom prst="rect">
          <a:avLst/>
        </a:prstGeom>
        <a:solidFill>
          <a:srgbClr val="0000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2B73E-6475-4645-80D9-02996BAD64B3}">
      <dsp:nvSpPr>
        <dsp:cNvPr id="0" name=""/>
        <dsp:cNvSpPr/>
      </dsp:nvSpPr>
      <dsp:spPr>
        <a:xfrm>
          <a:off x="300039" y="2756534"/>
          <a:ext cx="5200664" cy="742469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71" tIns="0" rIns="15877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</a:rPr>
            <a:t>Наблюдения в природе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0000"/>
              </a:solidFill>
            </a:rPr>
            <a:t>Результат: рисунки,   дневники природы. лэпбуки</a:t>
          </a:r>
          <a:endParaRPr lang="ru-RU" sz="1800" b="1" i="1" kern="1200" dirty="0">
            <a:solidFill>
              <a:srgbClr val="FF0000"/>
            </a:solidFill>
          </a:endParaRPr>
        </a:p>
      </dsp:txBody>
      <dsp:txXfrm>
        <a:off x="336283" y="2792778"/>
        <a:ext cx="5128176" cy="6699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00F44-4508-4326-9238-8B0DF87D54A0}">
      <dsp:nvSpPr>
        <dsp:cNvPr id="0" name=""/>
        <dsp:cNvSpPr/>
      </dsp:nvSpPr>
      <dsp:spPr>
        <a:xfrm>
          <a:off x="0" y="1020332"/>
          <a:ext cx="6643734" cy="336745"/>
        </a:xfrm>
        <a:prstGeom prst="rect">
          <a:avLst/>
        </a:prstGeom>
        <a:solidFill>
          <a:srgbClr val="0000FF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58B47772-3F19-42AD-B827-3FE86FC8A46E}">
      <dsp:nvSpPr>
        <dsp:cNvPr id="0" name=""/>
        <dsp:cNvSpPr/>
      </dsp:nvSpPr>
      <dsp:spPr>
        <a:xfrm>
          <a:off x="357190" y="1"/>
          <a:ext cx="5910314" cy="1110261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782" tIns="0" rIns="1757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</a:rPr>
            <a:t>Посадка саженцев деревьев, цветов. Уход  за растениями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0000"/>
              </a:solidFill>
            </a:rPr>
            <a:t>Результат: умение посадить растение и ухаживать за ним</a:t>
          </a:r>
          <a:endParaRPr lang="ru-RU" sz="1800" b="1" i="1" kern="1200" dirty="0">
            <a:solidFill>
              <a:srgbClr val="FF0000"/>
            </a:solidFill>
          </a:endParaRPr>
        </a:p>
      </dsp:txBody>
      <dsp:txXfrm>
        <a:off x="411388" y="54199"/>
        <a:ext cx="5801918" cy="1001865"/>
      </dsp:txXfrm>
    </dsp:sp>
    <dsp:sp modelId="{8A02426F-06B5-4E9F-AF20-C246B1E86101}">
      <dsp:nvSpPr>
        <dsp:cNvPr id="0" name=""/>
        <dsp:cNvSpPr/>
      </dsp:nvSpPr>
      <dsp:spPr>
        <a:xfrm>
          <a:off x="0" y="2016864"/>
          <a:ext cx="6643734" cy="510235"/>
        </a:xfrm>
        <a:prstGeom prst="rect">
          <a:avLst/>
        </a:prstGeom>
        <a:solidFill>
          <a:srgbClr val="0000FF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83D08A73-6B2F-4FA4-96F3-5FE192F6C5EF}">
      <dsp:nvSpPr>
        <dsp:cNvPr id="0" name=""/>
        <dsp:cNvSpPr/>
      </dsp:nvSpPr>
      <dsp:spPr>
        <a:xfrm>
          <a:off x="489540" y="1500198"/>
          <a:ext cx="5910314" cy="784976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782" tIns="0" rIns="1757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Выращивание рассады для огорода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FF0000"/>
              </a:solidFill>
            </a:rPr>
            <a:t>Результат: навыки выращивания рассады овощных культур</a:t>
          </a:r>
          <a:endParaRPr lang="ru-RU" sz="2000" b="1" i="1" kern="1200" dirty="0">
            <a:solidFill>
              <a:srgbClr val="FF0000"/>
            </a:solidFill>
          </a:endParaRPr>
        </a:p>
      </dsp:txBody>
      <dsp:txXfrm>
        <a:off x="527859" y="1538517"/>
        <a:ext cx="5833676" cy="708338"/>
      </dsp:txXfrm>
    </dsp:sp>
    <dsp:sp modelId="{95E58CDF-74C5-463A-A0F8-3DFC3870730B}">
      <dsp:nvSpPr>
        <dsp:cNvPr id="0" name=""/>
        <dsp:cNvSpPr/>
      </dsp:nvSpPr>
      <dsp:spPr>
        <a:xfrm>
          <a:off x="0" y="3226515"/>
          <a:ext cx="6643734" cy="577440"/>
        </a:xfrm>
        <a:prstGeom prst="rect">
          <a:avLst/>
        </a:prstGeom>
        <a:solidFill>
          <a:srgbClr val="0000FF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7B22B73E-6475-4645-80D9-02996BAD64B3}">
      <dsp:nvSpPr>
        <dsp:cNvPr id="0" name=""/>
        <dsp:cNvSpPr/>
      </dsp:nvSpPr>
      <dsp:spPr>
        <a:xfrm>
          <a:off x="500066" y="2786082"/>
          <a:ext cx="5910314" cy="76265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782" tIns="0" rIns="1757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Контроль использования воды.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FF0000"/>
              </a:solidFill>
            </a:rPr>
            <a:t>Результат: рациональное использование водды ресурсов</a:t>
          </a:r>
          <a:r>
            <a:rPr lang="ru-RU" sz="2000" b="1" i="1" kern="1200" dirty="0" smtClean="0">
              <a:solidFill>
                <a:schemeClr val="tx1"/>
              </a:solidFill>
            </a:rPr>
            <a:t>  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537296" y="2823312"/>
        <a:ext cx="5835854" cy="688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ACA21-D731-4DB4-9F74-8624CB2F3F47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56326-5AC8-443E-9811-AAB37A7A68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E73D8-AFFC-40E3-A75D-3597FC9F418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47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gif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lovo.odessa.ua/uploads/posts/2016-04/1460884200_ekologicheskiy-nalog-v-ukraine-2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785794"/>
            <a:ext cx="9144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Работаем в </a:t>
            </a:r>
          </a:p>
          <a:p>
            <a:pPr algn="ctr"/>
            <a:r>
              <a:rPr lang="ru-RU" sz="5400" b="1" i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международной программе</a:t>
            </a:r>
          </a:p>
          <a:p>
            <a:pPr algn="ctr"/>
            <a:r>
              <a:rPr lang="ru-RU" sz="5400" b="1" i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«ЭКО- ШКОЛЫ/ЗЕЛЕНЫЙ ФЛАГ»</a:t>
            </a:r>
            <a:endParaRPr lang="ru-RU" sz="5400" b="1" i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0"/>
            <a:ext cx="7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Государственное бюджетное дошкольное образовательное учреждение центр развития ребенка –детский сад №33 </a:t>
            </a:r>
          </a:p>
          <a:p>
            <a:pPr algn="ctr"/>
            <a:r>
              <a:rPr lang="ru-RU" b="1" i="1" dirty="0" smtClean="0"/>
              <a:t>Красносельского района Санкт-Петербурга</a:t>
            </a:r>
            <a:endParaRPr lang="ru-RU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143372" y="6286520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2017 год</a:t>
            </a:r>
            <a:endParaRPr lang="ru-RU" b="1" dirty="0"/>
          </a:p>
        </p:txBody>
      </p:sp>
      <p:pic>
        <p:nvPicPr>
          <p:cNvPr id="8194" name="Picture 2" descr="http://www.uniyar.ac.ru/upload/iblock/0d1/anonsflaggre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4857750"/>
            <a:ext cx="2000250" cy="2000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14290"/>
            <a:ext cx="5857916" cy="3071834"/>
          </a:xfrm>
        </p:spPr>
        <p:txBody>
          <a:bodyPr anchor="ctr">
            <a:normAutofit/>
          </a:bodyPr>
          <a:lstStyle/>
          <a:p>
            <a:pPr algn="l"/>
            <a:r>
              <a:rPr lang="ru-RU" sz="18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>Познакомить дошкольников с методами изучения природных объектов на ООПТ(составление гербария);</a:t>
            </a:r>
            <a:r>
              <a:rPr lang="ru-RU" sz="16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8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>азвивать способности дошкольников самостоятельно добывать знания в полевых условиях;</a:t>
            </a:r>
            <a:r>
              <a:rPr lang="ru-RU" sz="16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>оспитывать чувство патриотизма, желание участвовать в социально-значимых экологических акциях;</a:t>
            </a:r>
            <a:r>
              <a:rPr lang="ru-RU" sz="16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>- Развивать чувство красоты и восхищения  природой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1730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2819400"/>
            <a:ext cx="60579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Ирина\Desktop\Дудергоф\2214_bc4ec6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3048000" cy="304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048000" y="0"/>
            <a:ext cx="6096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Задачи экспедиции: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99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ook.com.ua/pic/201701/1280x1024/look.com.ua-193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63"/>
            <a:ext cx="9144000" cy="722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SAM_00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4446991"/>
            <a:ext cx="3214678" cy="2411009"/>
          </a:xfr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6" y="137886"/>
            <a:ext cx="4953000" cy="337053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Мастер - класс «</a:t>
            </a:r>
            <a:r>
              <a:rPr lang="ru-RU" sz="3200" b="1" dirty="0" err="1" smtClean="0">
                <a:solidFill>
                  <a:srgbClr val="FFFF00"/>
                </a:solidFill>
              </a:rPr>
              <a:t>Дудергофские</a:t>
            </a:r>
            <a:r>
              <a:rPr lang="ru-RU" sz="3200" b="1" dirty="0" smtClean="0">
                <a:solidFill>
                  <a:srgbClr val="FFFF00"/>
                </a:solidFill>
              </a:rPr>
              <a:t> фантазии»</a:t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Цель: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- формировать  интерес к художественному творчеству через совместную деятельность детей и родителей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3" descr="SAM_0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928670"/>
            <a:ext cx="3691466" cy="276859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2" name="Загнутый угол 21"/>
          <p:cNvSpPr/>
          <p:nvPr/>
        </p:nvSpPr>
        <p:spPr>
          <a:xfrm>
            <a:off x="4500562" y="4286256"/>
            <a:ext cx="4343400" cy="2786082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Задачи:</a:t>
            </a:r>
          </a:p>
          <a:p>
            <a:pPr algn="ctr">
              <a:buFontTx/>
              <a:buChar char="-"/>
            </a:pP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познакомить участников мастер- класса с разными изобразительными техниками  использования растительного материала;</a:t>
            </a:r>
          </a:p>
          <a:p>
            <a:pPr algn="ctr">
              <a:buFontTx/>
              <a:buChar char="-"/>
            </a:pP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развивать фантазию и творчество; </a:t>
            </a:r>
          </a:p>
          <a:p>
            <a:pPr algn="ctr">
              <a:buFontTx/>
              <a:buChar char="-"/>
            </a:pP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воспитывать дружеские и доброжелательные отношения между участниками мастер - класса</a:t>
            </a: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63040" y="0"/>
            <a:ext cx="10972800" cy="6858000"/>
          </a:xfrm>
        </p:spPr>
      </p:pic>
      <p:pic>
        <p:nvPicPr>
          <p:cNvPr id="5" name="Содержимое 3" descr="IMG_6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786909"/>
            <a:ext cx="4648200" cy="3098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1143000" y="182250"/>
            <a:ext cx="3352800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prstClr val="white"/>
                </a:solidFill>
              </a:rPr>
              <a:t>Экскурсия в парки Петергофа</a:t>
            </a:r>
            <a:br>
              <a:rPr lang="ru-RU" sz="2000" i="1" dirty="0" smtClean="0">
                <a:solidFill>
                  <a:prstClr val="white"/>
                </a:solidFill>
              </a:rPr>
            </a:br>
            <a:r>
              <a:rPr lang="ru-RU" sz="2000" i="1" dirty="0" smtClean="0">
                <a:solidFill>
                  <a:prstClr val="white"/>
                </a:solidFill>
              </a:rPr>
              <a:t>«В гостях у Флоры»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67400" y="228600"/>
            <a:ext cx="3276600" cy="24384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prstClr val="black"/>
                </a:solidFill>
              </a:rPr>
              <a:t>Цель экскурсии: 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пробудить в детях и родителях положительный эмоциональный отклик на красоту парков Петергофа;   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формировать знания детей о достопримечательностях ближайших садово-парковых ансамблей.</a:t>
            </a: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0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1566560a876402621064fb0c075f31e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071546"/>
            <a:ext cx="8711271" cy="56436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214290"/>
            <a:ext cx="8286808" cy="714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Через экспериментирование –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 к познанию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628" y="2143116"/>
            <a:ext cx="3571900" cy="4286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black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1536679" y="2249479"/>
            <a:ext cx="3214710" cy="1001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0" y="3643314"/>
            <a:ext cx="3286148" cy="164307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</a:rPr>
              <a:t>В основе знания  ребенка  лежит исследовательское поведение</a:t>
            </a:r>
            <a:endParaRPr lang="ru-RU" b="1" i="1" dirty="0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715008" y="1071546"/>
            <a:ext cx="3428992" cy="157163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i="1" dirty="0" smtClean="0">
                <a:solidFill>
                  <a:prstClr val="black"/>
                </a:solidFill>
              </a:rPr>
              <a:t>Мир открывается ребёнку через опыт его личных ощущений, действий, переживаний </a:t>
            </a:r>
            <a:endParaRPr lang="ru-RU" b="1" i="1" dirty="0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929190" y="3000372"/>
            <a:ext cx="4214810" cy="214314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</a:rPr>
              <a:t>Дошкольник получает возможность удовлетворить любознательность, почувствовать себя учёным, исследователем, первооткрывателем.</a:t>
            </a:r>
            <a:endParaRPr lang="ru-RU" b="1" i="1" dirty="0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0" y="1000108"/>
            <a:ext cx="3000364" cy="18573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</a:rPr>
              <a:t>Маленький человечек охвачен жаждой познания и освоения огромного мира</a:t>
            </a:r>
            <a:endParaRPr lang="ru-RU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1501217417_15476751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6908" cy="75009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7224" y="214290"/>
            <a:ext cx="7235156" cy="5498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Лабораторная работа       «Нефтяная речка»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85720" y="1000108"/>
            <a:ext cx="1500198" cy="50006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цель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39752" y="1268760"/>
            <a:ext cx="5256584" cy="100811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57356" y="928670"/>
            <a:ext cx="571504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Формировать осознанно-правильное отношение к деятельности человека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85720" y="2714620"/>
            <a:ext cx="1500198" cy="642942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задачи</a:t>
            </a:r>
            <a:endParaRPr lang="ru-RU" dirty="0"/>
          </a:p>
        </p:txBody>
      </p:sp>
      <p:pic>
        <p:nvPicPr>
          <p:cNvPr id="11" name="Изображение 10" descr="18817089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54" y="0"/>
            <a:ext cx="1071546" cy="1071546"/>
          </a:xfrm>
          <a:prstGeom prst="rect">
            <a:avLst/>
          </a:prstGeom>
        </p:spPr>
      </p:pic>
      <p:pic>
        <p:nvPicPr>
          <p:cNvPr id="16" name="Picture 2" descr="http://raguda.ru/images/algoritmy-i-shemy-dlja-doshkolnikov-v-kartinkah-3_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71612"/>
            <a:ext cx="1500198" cy="1090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2000200" y="1571612"/>
            <a:ext cx="7143800" cy="3367207"/>
          </a:xfrm>
          <a:prstGeom prst="flowChartPunchedTap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1">
                <a:lumMod val="75000"/>
              </a:schemeClr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 anchor="t">
            <a:spAutoFit/>
          </a:bodyPr>
          <a:lstStyle/>
          <a:p>
            <a:pPr marL="285750" indent="-285750"/>
            <a:endParaRPr lang="ru-RU" dirty="0"/>
          </a:p>
          <a:p>
            <a:pPr marL="285750" indent="-285750">
              <a:buFont typeface="Wingdings" charset="2"/>
              <a:buChar char="Ø"/>
            </a:pPr>
            <a:r>
              <a:rPr lang="ru-RU" dirty="0" smtClean="0"/>
              <a:t>Дать детям представления о том, что разлив нефти представляет собой , серьезную опасность для живой природы .</a:t>
            </a:r>
          </a:p>
          <a:p>
            <a:pPr marL="285750" indent="-285750">
              <a:buFont typeface="Wingdings" charset="2"/>
              <a:buChar char="Ø"/>
            </a:pPr>
            <a:r>
              <a:rPr lang="ru-RU" dirty="0" smtClean="0"/>
              <a:t>Предложить детям самим попробовать, как сложно удалить масляную  (нефтяную)плёнку с поверхности воды.</a:t>
            </a:r>
          </a:p>
          <a:p>
            <a:pPr marL="285750" indent="-285750">
              <a:buFont typeface="Wingdings" charset="2"/>
              <a:buChar char="Ø"/>
            </a:pPr>
            <a:r>
              <a:rPr lang="ru-RU" dirty="0" smtClean="0"/>
              <a:t>Воспитывать гуманное отношение к природе, понимание необходимости бережного отношения к водоемам.</a:t>
            </a:r>
            <a:endParaRPr lang="ru-RU" dirty="0"/>
          </a:p>
        </p:txBody>
      </p:sp>
      <p:pic>
        <p:nvPicPr>
          <p:cNvPr id="13" name="Изображение 12" descr="SAM_017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929198"/>
            <a:ext cx="2286016" cy="166903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Изображение 14" descr="SAM_0179 (2)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5500702"/>
            <a:ext cx="2145972" cy="172287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Изображение 13" descr="SAM_017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4572008"/>
            <a:ext cx="2207189" cy="17281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Изображение 11" descr="SAM_016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68" y="5429264"/>
            <a:ext cx="2128361" cy="172287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iMEOVDEBZ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4282" y="3500438"/>
            <a:ext cx="1619229" cy="12144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156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0000FF"/>
                </a:solidFill>
              </a:rPr>
              <a:t>Формирование интереса и бережного отношения к флоре и фауне</a:t>
            </a:r>
            <a:br>
              <a:rPr lang="ru-RU" sz="3200" b="1" i="1" dirty="0" smtClean="0">
                <a:solidFill>
                  <a:srgbClr val="0000FF"/>
                </a:solidFill>
              </a:rPr>
            </a:br>
            <a:r>
              <a:rPr lang="ru-RU" sz="3200" b="1" i="1" dirty="0" smtClean="0">
                <a:solidFill>
                  <a:srgbClr val="0000FF"/>
                </a:solidFill>
              </a:rPr>
              <a:t>через технологию ЛЭПБУКА</a:t>
            </a:r>
            <a:endParaRPr lang="ru-RU" sz="3200" b="1" i="1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DSC024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4741" y="4517732"/>
            <a:ext cx="3230955" cy="181283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02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81" y="4417326"/>
            <a:ext cx="3672978" cy="2020138"/>
          </a:xfrm>
          <a:prstGeom prst="rect">
            <a:avLst/>
          </a:prstGeom>
          <a:ln w="38100">
            <a:solidFill>
              <a:srgbClr val="3208A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025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8247" y="1571612"/>
            <a:ext cx="3418169" cy="2181555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C025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481" y="1571612"/>
            <a:ext cx="3596456" cy="2258453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 rot="10800000" flipV="1">
            <a:off x="661617" y="3794917"/>
            <a:ext cx="3071834" cy="57150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Младшая группа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«В гостях у капельки»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72066" y="3932686"/>
            <a:ext cx="3429024" cy="4642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Средняя группа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«Лес и его обитатели»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6429372"/>
            <a:ext cx="2428892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Старшая группа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«Красная книга»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61459" y="6399955"/>
            <a:ext cx="2857520" cy="428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Подготовительная группа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«СО2»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13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botan.cc/prepod/_bloks/pic/px1d8ml-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978240"/>
            <a:ext cx="6048672" cy="540306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35361"/>
            <a:ext cx="77768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Работаем в </a:t>
            </a:r>
          </a:p>
          <a:p>
            <a:pPr algn="ctr"/>
            <a:r>
              <a:rPr lang="ru-RU" sz="4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международной программе</a:t>
            </a:r>
          </a:p>
          <a:p>
            <a:pPr algn="ctr"/>
            <a:r>
              <a:rPr lang="ru-RU" sz="4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«ЭКО- ШКОЛЫ/ЗЕЛЕНЫЙ ФЛАГ»</a:t>
            </a:r>
            <a:endParaRPr lang="ru-RU" sz="44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://nachalo4ka.ru/wp-content/uploads/2014/09/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54"/>
            <a:ext cx="9144000" cy="6862354"/>
          </a:xfrm>
          <a:prstGeom prst="rect">
            <a:avLst/>
          </a:prstGeom>
          <a:noFill/>
        </p:spPr>
      </p:pic>
      <p:sp>
        <p:nvSpPr>
          <p:cNvPr id="3" name="Штриховая стрелка вправо 2"/>
          <p:cNvSpPr/>
          <p:nvPr/>
        </p:nvSpPr>
        <p:spPr>
          <a:xfrm>
            <a:off x="1214414" y="1000108"/>
            <a:ext cx="785818" cy="500066"/>
          </a:xfrm>
          <a:prstGeom prst="stripedRight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1214414" y="1714488"/>
            <a:ext cx="785818" cy="500066"/>
          </a:xfrm>
          <a:prstGeom prst="stripedRight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Штриховая стрелка вправо 5"/>
          <p:cNvSpPr/>
          <p:nvPr/>
        </p:nvSpPr>
        <p:spPr>
          <a:xfrm>
            <a:off x="1214414" y="2571744"/>
            <a:ext cx="785818" cy="500066"/>
          </a:xfrm>
          <a:prstGeom prst="stripedRight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1214414" y="3286124"/>
            <a:ext cx="785818" cy="500066"/>
          </a:xfrm>
          <a:prstGeom prst="stripedRight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1142976" y="4143380"/>
            <a:ext cx="857256" cy="500066"/>
          </a:xfrm>
          <a:prstGeom prst="stripedRight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1214414" y="5072074"/>
            <a:ext cx="785818" cy="500066"/>
          </a:xfrm>
          <a:prstGeom prst="stripedRight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1214414" y="6143644"/>
            <a:ext cx="785818" cy="500066"/>
          </a:xfrm>
          <a:prstGeom prst="stripedRight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00232" y="928670"/>
            <a:ext cx="6715172" cy="50009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Создание экологического совета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000232" y="1571612"/>
            <a:ext cx="6715172" cy="857256"/>
          </a:xfrm>
          <a:prstGeom prst="roundRect">
            <a:avLst/>
          </a:prstGeom>
          <a:solidFill>
            <a:srgbClr val="1CDAE4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Проведения исследования экологической ситуации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00232" y="2571744"/>
            <a:ext cx="6715172" cy="500090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Разработка плана действий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00232" y="3286124"/>
            <a:ext cx="6786610" cy="50009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Мониторинг и оценка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00232" y="4000504"/>
            <a:ext cx="6715172" cy="785818"/>
          </a:xfrm>
          <a:prstGeom prst="roundRect">
            <a:avLst/>
          </a:prstGeom>
          <a:solidFill>
            <a:srgbClr val="DB7D6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Включение экологической тематики в образовательный процесс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00232" y="5000636"/>
            <a:ext cx="6715172" cy="78581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Представление информации о сотрудничестве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000232" y="5929330"/>
            <a:ext cx="6715172" cy="785818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Формулировка и принятие Экологического кодекса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25" name="Picture 3" descr="C:\Users\User\Desktop\7_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0"/>
            <a:ext cx="1143008" cy="11430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6" name="Прямоугольник 25"/>
          <p:cNvSpPr/>
          <p:nvPr/>
        </p:nvSpPr>
        <p:spPr>
          <a:xfrm>
            <a:off x="2643174" y="214290"/>
            <a:ext cx="25362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шагов</a:t>
            </a:r>
            <a:endParaRPr lang="ru-RU" sz="4400" b="1" i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pic>
        <p:nvPicPr>
          <p:cNvPr id="24" name="Picture 2" descr="http://www.uniyar.ac.ru/upload/iblock/0d1/anonsflaggre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02" y="5143512"/>
            <a:ext cx="1500198" cy="150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nachalo4ka.ru/wp-content/uploads/2014/09/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35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00166" y="1071546"/>
            <a:ext cx="6564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cap="all" spc="0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  <a:cs typeface="Aharoni" pitchFamily="2" charset="-79"/>
              </a:rPr>
              <a:t>Наш экологический Совет:</a:t>
            </a:r>
            <a:endParaRPr lang="ru-RU" sz="2800" b="1" i="1" cap="all" spc="0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852" y="1500174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Педагоги- 22 человек,  обслуживающий персонал- 8 человек, администрация -4  человека, воспитанники – 270 человек и родители ГБДОУ ЦРР-д/с № 33 Красносельского района СПб</a:t>
            </a:r>
          </a:p>
          <a:p>
            <a:r>
              <a:rPr lang="ru-RU" b="1" i="1" dirty="0" smtClean="0"/>
              <a:t>Администрация МО «Урицк»</a:t>
            </a:r>
            <a:endParaRPr lang="ru-RU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2571744"/>
            <a:ext cx="642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  <a:cs typeface="Aharoni" pitchFamily="2" charset="-79"/>
              </a:rPr>
              <a:t>экологическая ситуация: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4414" y="2857496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/>
          </a:p>
          <a:p>
            <a:r>
              <a:rPr lang="ru-RU" b="1" i="1" dirty="0" smtClean="0"/>
              <a:t>Недостаточное количество зеленых насаждений . Наличие вредителей зеленых насаждений. Загрязнение близлежащего водоема. Наличие большого объема мусора</a:t>
            </a:r>
            <a:endParaRPr lang="ru-RU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4000504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  <a:cs typeface="Aharoni" pitchFamily="2" charset="-79"/>
              </a:rPr>
              <a:t>план действий: </a:t>
            </a:r>
          </a:p>
        </p:txBody>
      </p:sp>
      <p:pic>
        <p:nvPicPr>
          <p:cNvPr id="10" name="Picture 2" descr="http://www.uniyar.ac.ru/upload/iblock/0d1/anonsflaggre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02" y="5357802"/>
            <a:ext cx="1500198" cy="150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142976" y="4500570"/>
            <a:ext cx="7358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i="1" dirty="0" smtClean="0"/>
              <a:t>Выбрать направления работы по экологическому воспитанию детей дошкольного возраста.</a:t>
            </a:r>
          </a:p>
          <a:p>
            <a:pPr>
              <a:buFont typeface="Wingdings" pitchFamily="2" charset="2"/>
              <a:buChar char="q"/>
            </a:pPr>
            <a:r>
              <a:rPr lang="ru-RU" b="1" i="1" dirty="0" smtClean="0"/>
              <a:t>Запланировать мероприятия, которые  изменят экологическую ситуацию.</a:t>
            </a:r>
          </a:p>
          <a:p>
            <a:pPr>
              <a:buFont typeface="Wingdings" pitchFamily="2" charset="2"/>
              <a:buChar char="q"/>
            </a:pPr>
            <a:r>
              <a:rPr lang="ru-RU" b="1" i="1" dirty="0" smtClean="0"/>
              <a:t>Выбрать координаторов по работе в направлениях. </a:t>
            </a:r>
          </a:p>
          <a:p>
            <a:pPr>
              <a:buFont typeface="Wingdings" pitchFamily="2" charset="2"/>
              <a:buChar char="q"/>
            </a:pPr>
            <a:r>
              <a:rPr lang="ru-RU" b="1" i="1" dirty="0" smtClean="0"/>
              <a:t>Установить связь с организациями по охране окружающей среды</a:t>
            </a:r>
          </a:p>
          <a:p>
            <a:endParaRPr lang="ru-RU" b="1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9/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54"/>
            <a:ext cx="9144000" cy="6862354"/>
          </a:xfrm>
          <a:prstGeom prst="rect">
            <a:avLst/>
          </a:prstGeom>
          <a:noFill/>
        </p:spPr>
      </p:pic>
      <p:pic>
        <p:nvPicPr>
          <p:cNvPr id="3074" name="Picture 2" descr="https://pdds40.edumsko.ru/uploads/3000/2883/section/196513/EKOShKOLA/.thumbs/120x0/egik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410200"/>
            <a:ext cx="1143000" cy="14478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4" name="Picture 4" descr="https://cdn.pixabay.com/photo/2012/04/24/16/21/rainbow-40317_128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785794"/>
            <a:ext cx="7500989" cy="2928957"/>
          </a:xfrm>
          <a:prstGeom prst="rect">
            <a:avLst/>
          </a:prstGeom>
          <a:noFill/>
        </p:spPr>
      </p:pic>
      <p:pic>
        <p:nvPicPr>
          <p:cNvPr id="10" name="Picture 4" descr="https://cdn.pixabay.com/photo/2012/04/24/16/21/rainbow-40317_128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714348" y="3714752"/>
            <a:ext cx="7500989" cy="2928957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/>
        </p:nvGraphicFramePr>
        <p:xfrm>
          <a:off x="1071538" y="1285860"/>
          <a:ext cx="6715172" cy="449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00100" y="5286388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haroni" pitchFamily="2" charset="-79"/>
              </a:rPr>
              <a:t>Направления работы: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42852"/>
            <a:ext cx="83976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Цель: сформировать экологическое</a:t>
            </a:r>
          </a:p>
          <a:p>
            <a:pPr algn="ctr"/>
            <a:r>
              <a:rPr lang="ru-RU" sz="4000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мировоззрение</a:t>
            </a:r>
            <a:endParaRPr lang="ru-RU" sz="4000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9/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354"/>
          </a:xfrm>
          <a:prstGeom prst="rect">
            <a:avLst/>
          </a:prstGeom>
          <a:noFill/>
        </p:spPr>
      </p:pic>
      <p:pic>
        <p:nvPicPr>
          <p:cNvPr id="4098" name="Picture 2" descr="http://www.playcast.ru/uploads/2016/03/30/1805251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0"/>
            <a:ext cx="8358246" cy="6800850"/>
          </a:xfrm>
          <a:prstGeom prst="rect">
            <a:avLst/>
          </a:prstGeom>
          <a:noFill/>
        </p:spPr>
      </p:pic>
      <p:sp>
        <p:nvSpPr>
          <p:cNvPr id="3" name="Выноска со стрелкой вниз 2"/>
          <p:cNvSpPr/>
          <p:nvPr/>
        </p:nvSpPr>
        <p:spPr>
          <a:xfrm>
            <a:off x="1357290" y="214290"/>
            <a:ext cx="6572296" cy="1461611"/>
          </a:xfrm>
          <a:prstGeom prst="downArrowCallout">
            <a:avLst>
              <a:gd name="adj1" fmla="val 25000"/>
              <a:gd name="adj2" fmla="val 39107"/>
              <a:gd name="adj3" fmla="val 25000"/>
              <a:gd name="adj4" fmla="val 64977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chemeClr val="tx1"/>
                </a:solidFill>
              </a:rPr>
              <a:t>Разнообразие флоры и фауны в Северо-Западном регионе России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643042" y="1643050"/>
          <a:ext cx="6000792" cy="3778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Выноска со стрелкой вверх 4"/>
          <p:cNvSpPr/>
          <p:nvPr/>
        </p:nvSpPr>
        <p:spPr>
          <a:xfrm>
            <a:off x="1428728" y="5214950"/>
            <a:ext cx="6572296" cy="1461611"/>
          </a:xfrm>
          <a:prstGeom prst="upArrowCallout">
            <a:avLst>
              <a:gd name="adj1" fmla="val 25000"/>
              <a:gd name="adj2" fmla="val 40334"/>
              <a:gd name="adj3" fmla="val 25000"/>
              <a:gd name="adj4" fmla="val 64977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/>
              <a:t>Взаимосвязь живого организма со средой обитания</a:t>
            </a:r>
            <a:endParaRPr lang="ru-RU" sz="2800" b="1" dirty="0"/>
          </a:p>
        </p:txBody>
      </p:sp>
      <p:pic>
        <p:nvPicPr>
          <p:cNvPr id="2050" name="Picture 2" descr="https://pdds40.edumsko.ru/uploads/3000/2883/section/196513/EKOShKOLA/.thumbs/120x0/egik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01000" y="5410200"/>
            <a:ext cx="1143000" cy="14478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9/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354"/>
          </a:xfrm>
          <a:prstGeom prst="rect">
            <a:avLst/>
          </a:prstGeom>
          <a:noFill/>
        </p:spPr>
      </p:pic>
      <p:pic>
        <p:nvPicPr>
          <p:cNvPr id="3074" name="Picture 2" descr="http://www.playcast.ru/uploads/2016/03/30/1805251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7150"/>
            <a:ext cx="8120066" cy="680085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549663" y="294498"/>
            <a:ext cx="6759053" cy="1482659"/>
          </a:xfrm>
          <a:prstGeom prst="downArrowCallout">
            <a:avLst>
              <a:gd name="adj1" fmla="val 25000"/>
              <a:gd name="adj2" fmla="val 35279"/>
              <a:gd name="adj3" fmla="val 25000"/>
              <a:gd name="adj4" fmla="val 64977"/>
            </a:avLst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i="1" kern="1200" dirty="0" smtClean="0">
                <a:solidFill>
                  <a:schemeClr val="tx1"/>
                </a:solidFill>
              </a:rPr>
              <a:t>Формирование у практических навыков и умений разнообразной деятельности </a:t>
            </a:r>
            <a:r>
              <a:rPr lang="ru-RU" sz="2400" i="1" kern="1200" dirty="0" smtClean="0">
                <a:solidFill>
                  <a:schemeClr val="tx1"/>
                </a:solidFill>
              </a:rPr>
              <a:t> </a:t>
            </a: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6" name="Выноска со стрелкой вверх 5"/>
          <p:cNvSpPr/>
          <p:nvPr/>
        </p:nvSpPr>
        <p:spPr>
          <a:xfrm>
            <a:off x="1714480" y="5429264"/>
            <a:ext cx="6572296" cy="1273016"/>
          </a:xfrm>
          <a:prstGeom prst="upArrowCallout">
            <a:avLst>
              <a:gd name="adj1" fmla="val 25000"/>
              <a:gd name="adj2" fmla="val 38380"/>
              <a:gd name="adj3" fmla="val 25000"/>
              <a:gd name="adj4" fmla="val 64977"/>
            </a:avLst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/>
              <a:t>Формирование умений и навыков природоохранительной деятельности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1714480" y="1571612"/>
          <a:ext cx="6643734" cy="3992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https://pdds40.edumsko.ru/uploads/3000/2883/section/196513/EKOShKOLA/.thumbs/120x0/egik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43900" y="5572140"/>
            <a:ext cx="1015153" cy="12858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portal.iv-edu.ru/dep/mouoshuyarn/DocLib1/2017/%D0%9D%D0%BE%D0%B2%D0%BE%D1%81%D1%82%D0%B8/%D1%81%D0%B5%D0%BD%D1%82%D1%8F%D0%B1%D1%80%D1%8C/%D0%B7%D0%B0%D0%B2%D0%B8%D1%81%D0%B8%D1%82%20%D0%BE%D1%82%20%D1%82%D0%B5%D0%B1%D1%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1934" y="142853"/>
            <a:ext cx="2529189" cy="2571768"/>
          </a:xfrm>
          <a:prstGeom prst="ellipse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9931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Первые мероприятия плана действий</a:t>
            </a:r>
            <a:endParaRPr lang="ru-RU" sz="40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44" y="714357"/>
            <a:ext cx="5929354" cy="22775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Участие в акции экологического движения  </a:t>
            </a:r>
            <a:r>
              <a:rPr lang="ru-RU" sz="2800" b="1" i="1" dirty="0" smtClean="0">
                <a:solidFill>
                  <a:srgbClr val="009900"/>
                </a:solidFill>
              </a:rPr>
              <a:t>«Круг жизни» </a:t>
            </a:r>
          </a:p>
          <a:p>
            <a:pPr algn="ctr"/>
            <a:r>
              <a:rPr lang="ru-RU" b="1" i="1" dirty="0" smtClean="0"/>
              <a:t> Собрали 250 кг. макулатуры –</a:t>
            </a:r>
          </a:p>
          <a:p>
            <a:pPr algn="ctr"/>
            <a:r>
              <a:rPr lang="ru-RU" b="1" i="1" dirty="0" smtClean="0"/>
              <a:t> получили 15 саженцев деревьев.</a:t>
            </a:r>
          </a:p>
          <a:p>
            <a:pPr algn="ctr"/>
            <a:r>
              <a:rPr lang="ru-RU" b="1" i="1" dirty="0" smtClean="0"/>
              <a:t> Посадили маленький парк на территории детского сада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14612" y="2643182"/>
            <a:ext cx="3786214" cy="2071701"/>
          </a:xfrm>
          <a:prstGeom prst="rect">
            <a:avLst/>
          </a:prstGeom>
        </p:spPr>
      </p:pic>
      <p:pic>
        <p:nvPicPr>
          <p:cNvPr id="1026" name="Picture 2" descr="C:\Users\User\AppData\Local\Temp\Rar$DI08.709\20171012_094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14621"/>
            <a:ext cx="2786082" cy="208956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1027" name="Picture 3" descr="C:\Users\User\AppData\Local\Temp\Rar$DI18.405\20171012_0945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2857496"/>
            <a:ext cx="2333610" cy="175020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1029" name="Picture 5" descr="C:\Users\User\AppData\Local\Temp\Rar$DI03.002\IMG_37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714884"/>
            <a:ext cx="2643206" cy="198240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10" name="Picture 7" descr="C:\Users\User\AppData\Local\Temp\Rar$DI40.690\IMG_37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4750604"/>
            <a:ext cx="2809862" cy="210739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1" name="Picture 6" descr="C:\Users\User\AppData\Local\Temp\Rar$DI36.983\IMG_37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4857760"/>
            <a:ext cx="2666987" cy="200024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1033" name="Picture 9" descr="http://clipart-library.com/data_images/10047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500042"/>
            <a:ext cx="595040" cy="930898"/>
          </a:xfrm>
          <a:prstGeom prst="rect">
            <a:avLst/>
          </a:prstGeom>
          <a:noFill/>
        </p:spPr>
      </p:pic>
      <p:pic>
        <p:nvPicPr>
          <p:cNvPr id="14" name="Picture 9" descr="http://clipart-library.com/data_images/10047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6446" y="500042"/>
            <a:ext cx="595040" cy="930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24.598\IMG_3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10" y="277162"/>
            <a:ext cx="3279561" cy="2724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User\AppData\Local\Temp\Rar$DI33.464\IMG_3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6050" y="3696267"/>
            <a:ext cx="2882655" cy="2161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C:\Users\User\AppData\Local\Temp\Rar$DI95.393\IMG_3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018" y="277163"/>
            <a:ext cx="3321097" cy="2761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://gifok.net/images/2015/12/08/Christmas_Tree_35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67" y="123050"/>
            <a:ext cx="5713277" cy="690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AppData\Local\Temp\Rar$DI28.429\IMG_37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71942"/>
            <a:ext cx="3000396" cy="2250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7" name="Picture 9" descr="C:\Users\User\AppData\Local\Temp\Rar$DI97.583\IMG_37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76047" y="3717032"/>
            <a:ext cx="2731068" cy="2176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71472" y="2857496"/>
            <a:ext cx="70375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Маленький парк на территории </a:t>
            </a:r>
          </a:p>
          <a:p>
            <a:pPr algn="ctr"/>
            <a:r>
              <a:rPr lang="ru-RU" sz="3600" b="1" i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детского сада </a:t>
            </a:r>
            <a:endParaRPr lang="ru-RU" sz="3600" b="1" i="1" cap="none" spc="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2" name="Picture 4" descr="C:\Users\User\AppData\Local\Temp\Rar$DI31.164\IMG_37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4635464"/>
            <a:ext cx="2663202" cy="2222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1028700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0" y="457200"/>
            <a:ext cx="8153400" cy="1417638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ru-RU" sz="1800" b="1" i="1" dirty="0" smtClean="0">
                <a:solidFill>
                  <a:srgbClr val="0000FF"/>
                </a:solidFill>
                <a:latin typeface="+mn-lt"/>
              </a:rPr>
            </a:br>
            <a:r>
              <a:rPr lang="ru-RU" sz="1800" b="1" i="1" dirty="0" smtClean="0">
                <a:solidFill>
                  <a:srgbClr val="0000FF"/>
                </a:solidFill>
                <a:latin typeface="+mn-lt"/>
              </a:rPr>
              <a:t>Ботаническая экспедиция на Дудергофские высоты</a:t>
            </a:r>
            <a:br>
              <a:rPr lang="ru-RU" sz="1800" b="1" i="1" dirty="0" smtClean="0">
                <a:solidFill>
                  <a:srgbClr val="0000FF"/>
                </a:solidFill>
                <a:latin typeface="+mn-lt"/>
              </a:rPr>
            </a:br>
            <a:r>
              <a:rPr lang="ru-RU" sz="1800" b="1" i="1" dirty="0" smtClean="0">
                <a:solidFill>
                  <a:srgbClr val="0000FF"/>
                </a:solidFill>
                <a:latin typeface="+mn-lt"/>
              </a:rPr>
              <a:t> обладает уникальной возможностью для ознакомления с особо охраняемыми природными территориями (ООПТ)                                                                                                                   </a:t>
            </a:r>
            <a:r>
              <a:rPr lang="ru-RU" sz="2000" b="1" i="1" dirty="0" smtClean="0">
                <a:solidFill>
                  <a:srgbClr val="FF9900"/>
                </a:solidFill>
                <a:latin typeface="+mn-lt"/>
              </a:rPr>
              <a:t>Цель экспедиции:</a:t>
            </a:r>
            <a:br>
              <a:rPr lang="ru-RU" sz="2000" b="1" i="1" dirty="0" smtClean="0">
                <a:solidFill>
                  <a:srgbClr val="FF9900"/>
                </a:solidFill>
                <a:latin typeface="+mn-lt"/>
              </a:rPr>
            </a:br>
            <a:r>
              <a:rPr lang="ru-RU" sz="2000" b="1" i="1" dirty="0" smtClean="0">
                <a:solidFill>
                  <a:srgbClr val="FF9900"/>
                </a:solidFill>
                <a:latin typeface="+mn-lt"/>
              </a:rPr>
              <a:t>-формирование у детей ценностного отношения к природе и активной жизненной позиции в сохранении биологического разнообразия </a:t>
            </a:r>
            <a:r>
              <a:rPr lang="ru-RU" sz="2000" b="1" i="1" dirty="0" smtClean="0">
                <a:solidFill>
                  <a:srgbClr val="008E40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008E40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   </a:t>
            </a:r>
            <a:r>
              <a:rPr lang="ru-RU" sz="1800" dirty="0" smtClean="0">
                <a:solidFill>
                  <a:srgbClr val="FF0000"/>
                </a:solidFill>
                <a:latin typeface="+mn-lt"/>
              </a:rPr>
              <a:t>                                                                                                                                                                  </a:t>
            </a: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57422" y="3809067"/>
            <a:ext cx="4572000" cy="304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428660" y="2857496"/>
            <a:ext cx="10134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Экспедиция на Дудергофские высоты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622</Words>
  <Application>Microsoft Office PowerPoint</Application>
  <PresentationFormat>Экран (4:3)</PresentationFormat>
  <Paragraphs>98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Ботаническая экспедиция на Дудергофские высоты  обладает уникальной возможностью для ознакомления с особо охраняемыми природными территориями (ООПТ)                                                                                                                   Цель экспедиции: -формирование у детей ценностного отношения к природе и активной жизненной позиции в сохранении биологического разнообразия                                                                                                                                                                         </vt:lpstr>
      <vt:lpstr>Познакомить дошкольников с методами изучения природных объектов на ООПТ(составление гербария); Развивать способности дошкольников самостоятельно добывать знания в полевых условиях; Воспитывать чувство патриотизма, желание участвовать в социально-значимых экологических акциях; - Развивать чувство красоты и восхищения  природой </vt:lpstr>
      <vt:lpstr>Мастер - класс «Дудергофские фантазии» Цель: - формировать  интерес к художественному творчеству через совместную деятельность детей и родителей</vt:lpstr>
      <vt:lpstr>Презентация PowerPoint</vt:lpstr>
      <vt:lpstr>Презентация PowerPoint</vt:lpstr>
      <vt:lpstr>Презентация PowerPoint</vt:lpstr>
      <vt:lpstr>Формирование интереса и бережного отношения к флоре и фауне через технологию ЛЭПБУКА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Ольга Алексеевна</cp:lastModifiedBy>
  <cp:revision>46</cp:revision>
  <dcterms:created xsi:type="dcterms:W3CDTF">2017-10-15T11:28:18Z</dcterms:created>
  <dcterms:modified xsi:type="dcterms:W3CDTF">2017-10-27T10:50:12Z</dcterms:modified>
</cp:coreProperties>
</file>